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2"/>
  </p:notesMasterIdLst>
  <p:sldIdLst>
    <p:sldId id="264" r:id="rId2"/>
    <p:sldId id="257" r:id="rId3"/>
    <p:sldId id="265" r:id="rId4"/>
    <p:sldId id="267" r:id="rId5"/>
    <p:sldId id="266" r:id="rId6"/>
    <p:sldId id="258" r:id="rId7"/>
    <p:sldId id="290" r:id="rId8"/>
    <p:sldId id="291" r:id="rId9"/>
    <p:sldId id="292" r:id="rId10"/>
    <p:sldId id="293" r:id="rId11"/>
    <p:sldId id="294" r:id="rId12"/>
    <p:sldId id="342" r:id="rId13"/>
    <p:sldId id="295" r:id="rId14"/>
    <p:sldId id="296" r:id="rId15"/>
    <p:sldId id="308" r:id="rId16"/>
    <p:sldId id="352" r:id="rId17"/>
    <p:sldId id="379" r:id="rId18"/>
    <p:sldId id="300" r:id="rId19"/>
    <p:sldId id="299" r:id="rId20"/>
    <p:sldId id="303" r:id="rId21"/>
    <p:sldId id="304" r:id="rId22"/>
    <p:sldId id="282" r:id="rId23"/>
    <p:sldId id="283" r:id="rId24"/>
    <p:sldId id="284" r:id="rId25"/>
    <p:sldId id="285" r:id="rId26"/>
    <p:sldId id="286" r:id="rId27"/>
    <p:sldId id="305" r:id="rId28"/>
    <p:sldId id="312" r:id="rId29"/>
    <p:sldId id="376" r:id="rId30"/>
    <p:sldId id="314" r:id="rId31"/>
    <p:sldId id="315" r:id="rId32"/>
    <p:sldId id="375" r:id="rId33"/>
    <p:sldId id="316" r:id="rId34"/>
    <p:sldId id="317" r:id="rId35"/>
    <p:sldId id="377" r:id="rId36"/>
    <p:sldId id="378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18" r:id="rId47"/>
    <p:sldId id="372" r:id="rId48"/>
    <p:sldId id="373" r:id="rId49"/>
    <p:sldId id="374" r:id="rId50"/>
    <p:sldId id="311" r:id="rId51"/>
  </p:sldIdLst>
  <p:sldSz cx="9144000" cy="5143500" type="screen16x9"/>
  <p:notesSz cx="6858000" cy="9144000"/>
  <p:embeddedFontLst>
    <p:embeddedFont>
      <p:font typeface="한컴산뜻돋움" pitchFamily="2" charset="-127"/>
      <p:regular r:id="rId53"/>
      <p:bold r:id="rId54"/>
    </p:embeddedFont>
    <p:embeddedFont>
      <p:font typeface="Calibri" pitchFamily="34" charset="0"/>
      <p:regular r:id="rId55"/>
      <p:bold r:id="rId56"/>
      <p:italic r:id="rId57"/>
      <p:boldItalic r:id="rId58"/>
    </p:embeddedFont>
    <p:embeddedFont>
      <p:font typeface="HY중고딕" pitchFamily="18" charset="-127"/>
      <p:regular r:id="rId59"/>
    </p:embeddedFont>
    <p:embeddedFont>
      <p:font typeface="맑은 고딕" pitchFamily="50" charset="-127"/>
      <p:regular r:id="rId60"/>
      <p:bold r:id="rId61"/>
    </p:embeddedFont>
    <p:embeddedFont>
      <p:font typeface="Calibri Light" pitchFamily="34" charset="0"/>
      <p:regular r:id="rId62"/>
      <p:italic r:id="rId63"/>
    </p:embeddedFont>
  </p:embeddedFontLst>
  <p:defaultTextStyle>
    <a:defPPr>
      <a:defRPr lang="ko-KR"/>
    </a:defPPr>
    <a:lvl1pPr marL="0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592"/>
    <a:srgbClr val="176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9" d="100"/>
          <a:sy n="99" d="100"/>
        </p:scale>
        <p:origin x="-1116" y="-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4F112-5FFD-450B-8AD2-2754A75E5CA0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8175D-1EBC-46FB-8E9F-84192E511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5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07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9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7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282305"/>
            <a:ext cx="7886700" cy="2139553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3442099"/>
            <a:ext cx="7886700" cy="112514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896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57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28871" y="200921"/>
            <a:ext cx="61054" cy="8233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28873" y="200921"/>
            <a:ext cx="7394058" cy="549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858251" y="432930"/>
            <a:ext cx="58043" cy="10419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28652" y="2084716"/>
            <a:ext cx="61274" cy="27012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9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273846"/>
            <a:ext cx="7886700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75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5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400"/>
            </a:lvl1pPr>
            <a:lvl2pPr marL="389626" indent="0">
              <a:buNone/>
              <a:defRPr sz="1200"/>
            </a:lvl2pPr>
            <a:lvl3pPr marL="779252" indent="0">
              <a:buNone/>
              <a:defRPr sz="1000"/>
            </a:lvl3pPr>
            <a:lvl4pPr marL="1168878" indent="0">
              <a:buNone/>
              <a:defRPr sz="900"/>
            </a:lvl4pPr>
            <a:lvl5pPr marL="1558503" indent="0">
              <a:buNone/>
              <a:defRPr sz="900"/>
            </a:lvl5pPr>
            <a:lvl6pPr marL="1948129" indent="0">
              <a:buNone/>
              <a:defRPr sz="900"/>
            </a:lvl6pPr>
            <a:lvl7pPr marL="2337755" indent="0">
              <a:buNone/>
              <a:defRPr sz="900"/>
            </a:lvl7pPr>
            <a:lvl8pPr marL="2727381" indent="0">
              <a:buNone/>
              <a:defRPr sz="900"/>
            </a:lvl8pPr>
            <a:lvl9pPr marL="3117007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1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 anchor="t"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400"/>
            </a:lvl1pPr>
            <a:lvl2pPr marL="389626" indent="0">
              <a:buNone/>
              <a:defRPr sz="1200"/>
            </a:lvl2pPr>
            <a:lvl3pPr marL="779252" indent="0">
              <a:buNone/>
              <a:defRPr sz="1000"/>
            </a:lvl3pPr>
            <a:lvl4pPr marL="1168878" indent="0">
              <a:buNone/>
              <a:defRPr sz="900"/>
            </a:lvl4pPr>
            <a:lvl5pPr marL="1558503" indent="0">
              <a:buNone/>
              <a:defRPr sz="900"/>
            </a:lvl5pPr>
            <a:lvl6pPr marL="1948129" indent="0">
              <a:buNone/>
              <a:defRPr sz="900"/>
            </a:lvl6pPr>
            <a:lvl7pPr marL="2337755" indent="0">
              <a:buNone/>
              <a:defRPr sz="900"/>
            </a:lvl7pPr>
            <a:lvl8pPr marL="2727381" indent="0">
              <a:buNone/>
              <a:defRPr sz="900"/>
            </a:lvl8pPr>
            <a:lvl9pPr marL="3117007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6"/>
            <a:ext cx="7886700" cy="994172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0C2AA-37A7-4117-A533-28FCC4989B8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7FBCA-EDD8-4EC3-8CA9-F4D9DCA9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52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9252" rtl="0" eaLnBrk="1" latinLnBrk="1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813" indent="-194813" algn="l" defTabSz="779252" rtl="0" eaLnBrk="1" latinLnBrk="1" hangingPunct="1">
        <a:lnSpc>
          <a:spcPct val="90000"/>
        </a:lnSpc>
        <a:spcBef>
          <a:spcPts val="852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4439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busines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33" y="1578121"/>
            <a:ext cx="8364161" cy="339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830854" y="545310"/>
            <a:ext cx="5810120" cy="74172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sz="2700" b="1" dirty="0">
                <a:solidFill>
                  <a:srgbClr val="2B9592"/>
                </a:solidFill>
                <a:latin typeface="Noto Sans CJK KR Medium" pitchFamily="34" charset="-127"/>
                <a:ea typeface="Noto Sans CJK KR Medium" pitchFamily="34" charset="-127"/>
                <a:cs typeface="KoPubWorld돋움체 Bold" panose="00000800000000000000" pitchFamily="2" charset="-127"/>
              </a:rPr>
              <a:t>JPJ </a:t>
            </a:r>
            <a:r>
              <a:rPr lang="en-US" altLang="ko-KR" sz="2800" b="1" dirty="0">
                <a:solidFill>
                  <a:srgbClr val="2B9592"/>
                </a:solidFill>
                <a:latin typeface="Noto Sans CJK KR Medium" pitchFamily="34" charset="-127"/>
                <a:ea typeface="Noto Sans CJK KR Medium" pitchFamily="34" charset="-127"/>
                <a:cs typeface="KoPubWorld돋움체 Bold" panose="00000800000000000000" pitchFamily="2" charset="-127"/>
              </a:rPr>
              <a:t>ENT. </a:t>
            </a:r>
            <a:r>
              <a:rPr lang="ko-KR" altLang="en-US" sz="2800" b="1" dirty="0">
                <a:solidFill>
                  <a:srgbClr val="2B9592"/>
                </a:solidFill>
                <a:latin typeface="Noto Sans CJK KR Medium" pitchFamily="34" charset="-127"/>
                <a:ea typeface="Noto Sans CJK KR Medium" pitchFamily="34" charset="-127"/>
                <a:cs typeface="KoPubWorld돋움체 Bold" panose="00000800000000000000" pitchFamily="2" charset="-127"/>
              </a:rPr>
              <a:t>사내프로그램</a:t>
            </a:r>
            <a:endParaRPr lang="ko-KR" altLang="en-US" sz="2700" b="1" dirty="0">
              <a:solidFill>
                <a:srgbClr val="2B9592"/>
              </a:solidFill>
              <a:latin typeface="Noto Sans CJK KR Medium" pitchFamily="34" charset="-127"/>
              <a:ea typeface="Noto Sans CJK KR Medium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517497" y="4064268"/>
            <a:ext cx="3289508" cy="911794"/>
            <a:chOff x="6042486" y="4818716"/>
            <a:chExt cx="3563634" cy="1215725"/>
          </a:xfrm>
        </p:grpSpPr>
        <p:sp>
          <p:nvSpPr>
            <p:cNvPr id="36" name="직사각형 35"/>
            <p:cNvSpPr/>
            <p:nvPr/>
          </p:nvSpPr>
          <p:spPr>
            <a:xfrm>
              <a:off x="6042486" y="4818716"/>
              <a:ext cx="3563634" cy="12157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6220032" y="5307588"/>
              <a:ext cx="28948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HY중고딕" pitchFamily="18" charset="-127"/>
                  <a:ea typeface="HY중고딕" pitchFamily="18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900" dirty="0">
                  <a:latin typeface="HY중고딕" pitchFamily="18" charset="-127"/>
                  <a:ea typeface="HY중고딕" pitchFamily="18" charset="-127"/>
                  <a:cs typeface="KoPubWorld돋움체 Bold" panose="00000800000000000000" pitchFamily="2" charset="-127"/>
                </a:rPr>
                <a:t>조 </a:t>
              </a:r>
              <a:r>
                <a:rPr lang="en-US" altLang="ko-KR" sz="900" dirty="0">
                  <a:latin typeface="HY중고딕" pitchFamily="18" charset="-127"/>
                  <a:ea typeface="HY중고딕" pitchFamily="18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900" dirty="0">
                  <a:latin typeface="HY중고딕" pitchFamily="18" charset="-127"/>
                  <a:ea typeface="HY중고딕" pitchFamily="18" charset="-127"/>
                  <a:cs typeface="KoPubWorld돋움체 Bold" panose="00000800000000000000" pitchFamily="2" charset="-127"/>
                </a:rPr>
                <a:t>장호재</a:t>
              </a:r>
              <a:r>
                <a:rPr lang="en-US" altLang="ko-KR" sz="900" dirty="0">
                  <a:latin typeface="HY중고딕" pitchFamily="18" charset="-127"/>
                  <a:ea typeface="HY중고딕" pitchFamily="18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900" dirty="0">
                  <a:latin typeface="HY중고딕" pitchFamily="18" charset="-127"/>
                  <a:ea typeface="HY중고딕" pitchFamily="18" charset="-127"/>
                  <a:cs typeface="KoPubWorld돋움체 Bold" panose="00000800000000000000" pitchFamily="2" charset="-127"/>
                </a:rPr>
                <a:t>박영혜</a:t>
              </a:r>
              <a:r>
                <a:rPr lang="en-US" altLang="ko-KR" sz="900" dirty="0">
                  <a:latin typeface="HY중고딕" pitchFamily="18" charset="-127"/>
                  <a:ea typeface="HY중고딕" pitchFamily="18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900" dirty="0">
                  <a:latin typeface="HY중고딕" pitchFamily="18" charset="-127"/>
                  <a:ea typeface="HY중고딕" pitchFamily="18" charset="-127"/>
                  <a:cs typeface="KoPubWorld돋움체 Bold" panose="00000800000000000000" pitchFamily="2" charset="-127"/>
                </a:rPr>
                <a:t>조지헌</a:t>
              </a:r>
              <a:endParaRPr lang="en-US" altLang="ko-KR" sz="900" dirty="0">
                <a:latin typeface="HY중고딕" pitchFamily="18" charset="-127"/>
                <a:ea typeface="HY중고딕" pitchFamily="18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197942" y="821679"/>
            <a:ext cx="218532" cy="1889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517497" y="4064268"/>
            <a:ext cx="3289508" cy="911794"/>
            <a:chOff x="6042486" y="4818716"/>
            <a:chExt cx="3563634" cy="1215725"/>
          </a:xfrm>
        </p:grpSpPr>
        <p:sp>
          <p:nvSpPr>
            <p:cNvPr id="42" name="직사각형 41"/>
            <p:cNvSpPr/>
            <p:nvPr/>
          </p:nvSpPr>
          <p:spPr>
            <a:xfrm>
              <a:off x="6042486" y="4818716"/>
              <a:ext cx="3563634" cy="12157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Medium" pitchFamily="34" charset="-127"/>
                <a:ea typeface="Noto Sans CJK KR Medium" pitchFamily="34" charset="-127"/>
              </a:endParaRP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6220032" y="5307588"/>
              <a:ext cx="28948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Noto Sans CJK KR Medium" pitchFamily="34" charset="-127"/>
                  <a:ea typeface="Noto Sans CJK KR Medium" pitchFamily="34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900" dirty="0">
                  <a:latin typeface="Noto Sans CJK KR Medium" pitchFamily="34" charset="-127"/>
                  <a:ea typeface="Noto Sans CJK KR Medium" pitchFamily="34" charset="-127"/>
                  <a:cs typeface="KoPubWorld돋움체 Bold" panose="00000800000000000000" pitchFamily="2" charset="-127"/>
                </a:rPr>
                <a:t>조 </a:t>
              </a:r>
              <a:r>
                <a:rPr lang="en-US" altLang="ko-KR" sz="900" dirty="0">
                  <a:latin typeface="Noto Sans CJK KR Medium" pitchFamily="34" charset="-127"/>
                  <a:ea typeface="Noto Sans CJK KR Medium" pitchFamily="34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900" dirty="0">
                  <a:latin typeface="Noto Sans CJK KR Medium" pitchFamily="34" charset="-127"/>
                  <a:ea typeface="Noto Sans CJK KR Medium" pitchFamily="34" charset="-127"/>
                  <a:cs typeface="KoPubWorld돋움체 Bold" panose="00000800000000000000" pitchFamily="2" charset="-127"/>
                </a:rPr>
                <a:t>장호재</a:t>
              </a:r>
              <a:r>
                <a:rPr lang="en-US" altLang="ko-KR" sz="900" dirty="0">
                  <a:latin typeface="Noto Sans CJK KR Medium" pitchFamily="34" charset="-127"/>
                  <a:ea typeface="Noto Sans CJK KR Medium" pitchFamily="34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900" dirty="0">
                  <a:latin typeface="Noto Sans CJK KR Medium" pitchFamily="34" charset="-127"/>
                  <a:ea typeface="Noto Sans CJK KR Medium" pitchFamily="34" charset="-127"/>
                  <a:cs typeface="KoPubWorld돋움체 Bold" panose="00000800000000000000" pitchFamily="2" charset="-127"/>
                </a:rPr>
                <a:t>박영혜</a:t>
              </a:r>
              <a:r>
                <a:rPr lang="en-US" altLang="ko-KR" sz="900" dirty="0">
                  <a:latin typeface="Noto Sans CJK KR Medium" pitchFamily="34" charset="-127"/>
                  <a:ea typeface="Noto Sans CJK KR Medium" pitchFamily="34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900" dirty="0">
                  <a:latin typeface="Noto Sans CJK KR Medium" pitchFamily="34" charset="-127"/>
                  <a:ea typeface="Noto Sans CJK KR Medium" pitchFamily="34" charset="-127"/>
                  <a:cs typeface="KoPubWorld돋움체 Bold" panose="00000800000000000000" pitchFamily="2" charset="-127"/>
                </a:rPr>
                <a:t>조지헌</a:t>
              </a:r>
              <a:endParaRPr lang="en-US" altLang="ko-KR" sz="900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681386" y="4173915"/>
            <a:ext cx="2677293" cy="263353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en-US" altLang="ko-KR" sz="1200" b="1" dirty="0">
                <a:latin typeface="Noto Sans CJK KR Medium" pitchFamily="34" charset="-127"/>
                <a:ea typeface="Noto Sans CJK KR Medium" pitchFamily="34" charset="-127"/>
                <a:cs typeface="KoPubWorld돋움체 Light" panose="00000300000000000000" pitchFamily="2" charset="-127"/>
              </a:rPr>
              <a:t>SQL</a:t>
            </a:r>
            <a:r>
              <a:rPr lang="ko-KR" altLang="en-US" sz="1200" b="1" dirty="0">
                <a:latin typeface="Noto Sans CJK KR Medium" pitchFamily="34" charset="-127"/>
                <a:ea typeface="Noto Sans CJK KR Medium" pitchFamily="34" charset="-127"/>
                <a:cs typeface="KoPubWorld돋움체 Light" panose="00000300000000000000" pitchFamily="2" charset="-127"/>
              </a:rPr>
              <a:t>과 </a:t>
            </a:r>
            <a:r>
              <a:rPr lang="en-US" altLang="ko-KR" sz="1200" b="1" dirty="0">
                <a:latin typeface="Noto Sans CJK KR Medium" pitchFamily="34" charset="-127"/>
                <a:ea typeface="Noto Sans CJK KR Medium" pitchFamily="34" charset="-127"/>
                <a:cs typeface="KoPubWorld돋움체 Light" panose="00000300000000000000" pitchFamily="2" charset="-127"/>
              </a:rPr>
              <a:t>JDBC</a:t>
            </a:r>
            <a:r>
              <a:rPr lang="ko-KR" altLang="en-US" sz="1200" b="1" dirty="0">
                <a:latin typeface="Noto Sans CJK KR Medium" pitchFamily="34" charset="-127"/>
                <a:ea typeface="Noto Sans CJK KR Medium" pitchFamily="34" charset="-127"/>
                <a:cs typeface="KoPubWorld돋움체 Light" panose="00000300000000000000" pitchFamily="2" charset="-127"/>
              </a:rPr>
              <a:t>를 이용한 </a:t>
            </a:r>
            <a:r>
              <a:rPr lang="en-US" altLang="ko-KR" sz="1200" b="1" dirty="0">
                <a:latin typeface="Noto Sans CJK KR Medium" pitchFamily="34" charset="-127"/>
                <a:ea typeface="Noto Sans CJK KR Medium" pitchFamily="34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200" b="1" dirty="0">
                <a:latin typeface="Noto Sans CJK KR Medium" pitchFamily="34" charset="-127"/>
                <a:ea typeface="Noto Sans CJK KR Medium" pitchFamily="34" charset="-127"/>
                <a:cs typeface="KoPubWorld돋움체 Light" panose="00000300000000000000" pitchFamily="2" charset="-127"/>
              </a:rPr>
              <a:t>차 프로젝트</a:t>
            </a:r>
            <a:endParaRPr lang="en-US" altLang="ko-KR" sz="1200" b="1" dirty="0">
              <a:latin typeface="Noto Sans CJK KR Medium" pitchFamily="34" charset="-127"/>
              <a:ea typeface="Noto Sans CJK KR Medium" pitchFamily="34" charset="-127"/>
              <a:cs typeface="KoPubWorld돋움체 Light" panose="000003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385" y="4669160"/>
            <a:ext cx="2672156" cy="217186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altLang="ko-KR" sz="900" dirty="0">
                <a:latin typeface="Noto Sans CJK KR Medium" pitchFamily="34" charset="-127"/>
                <a:ea typeface="Noto Sans CJK KR Medium" pitchFamily="34" charset="-127"/>
                <a:cs typeface="KoPubWorld돋움체 Bold" panose="00000800000000000000" pitchFamily="2" charset="-127"/>
              </a:rPr>
              <a:t>2020.03.20 </a:t>
            </a:r>
            <a:endParaRPr lang="en-US" altLang="ko-KR" sz="900" dirty="0">
              <a:latin typeface="Noto Sans CJK KR Medium" pitchFamily="34" charset="-127"/>
              <a:ea typeface="Noto Sans CJK KR Medium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92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240" y="437830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Bold" pitchFamily="34" charset="-127"/>
                <a:ea typeface="Noto Sans CJK KR Bold" pitchFamily="34" charset="-127"/>
              </a:rPr>
              <a:t>4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순서도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–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로그인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76870" y="524571"/>
            <a:ext cx="132760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&lt;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아티스트 창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046892" y="888836"/>
            <a:ext cx="7850573" cy="2259725"/>
            <a:chOff x="1046892" y="888836"/>
            <a:chExt cx="7850573" cy="2259725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579212" y="888836"/>
              <a:ext cx="1209851" cy="380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아티스트 목록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" name="다이아몬드 2"/>
            <p:cNvSpPr/>
            <p:nvPr/>
          </p:nvSpPr>
          <p:spPr>
            <a:xfrm>
              <a:off x="1046892" y="1632605"/>
              <a:ext cx="1491503" cy="826462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소속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아티스트 인가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?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꺾인 연결선 16"/>
            <p:cNvCxnSpPr>
              <a:stCxn id="2" idx="2"/>
            </p:cNvCxnSpPr>
            <p:nvPr/>
          </p:nvCxnSpPr>
          <p:spPr>
            <a:xfrm rot="5400000">
              <a:off x="2799347" y="247813"/>
              <a:ext cx="363713" cy="240587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1066142" y="2727549"/>
              <a:ext cx="1491503" cy="4210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소속 아티스트 등</a:t>
              </a:r>
              <a:r>
                <a:rPr lang="ko-KR" altLang="en-US" sz="12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397509" y="1637605"/>
              <a:ext cx="1499956" cy="4210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멜론 순위 확인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꺾인 연결선 35"/>
            <p:cNvCxnSpPr>
              <a:stCxn id="2" idx="2"/>
              <a:endCxn id="34" idx="0"/>
            </p:cNvCxnSpPr>
            <p:nvPr/>
          </p:nvCxnSpPr>
          <p:spPr>
            <a:xfrm rot="16200000" flipH="1">
              <a:off x="5981456" y="-528427"/>
              <a:ext cx="368713" cy="39633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7542561" y="2653213"/>
              <a:ext cx="1209851" cy="380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멜론 차트 추출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직선 화살표 연결선 50"/>
            <p:cNvCxnSpPr>
              <a:stCxn id="34" idx="2"/>
              <a:endCxn id="46" idx="0"/>
            </p:cNvCxnSpPr>
            <p:nvPr/>
          </p:nvCxnSpPr>
          <p:spPr>
            <a:xfrm>
              <a:off x="8147487" y="2058617"/>
              <a:ext cx="0" cy="5945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 flipH="1">
              <a:off x="1785508" y="2444867"/>
              <a:ext cx="2342" cy="27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831101" y="2425617"/>
              <a:ext cx="4427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Yes</a:t>
              </a:r>
              <a:endParaRPr lang="ko-KR" altLang="en-US" sz="11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303877" y="1717306"/>
              <a:ext cx="4690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No</a:t>
              </a:r>
              <a:endParaRPr lang="ko-KR" altLang="en-US" sz="110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199792" y="1826160"/>
              <a:ext cx="852215" cy="4210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등록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X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>
              <a:off x="2516621" y="2044603"/>
              <a:ext cx="692796" cy="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직사각형 100"/>
          <p:cNvSpPr/>
          <p:nvPr/>
        </p:nvSpPr>
        <p:spPr>
          <a:xfrm>
            <a:off x="1056559" y="3447363"/>
            <a:ext cx="1491503" cy="42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아티스트 정보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 flipH="1">
            <a:off x="1775925" y="3164681"/>
            <a:ext cx="2342" cy="274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46933" y="4167569"/>
            <a:ext cx="1491503" cy="42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앨범정보 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1769572" y="3880517"/>
            <a:ext cx="2342" cy="274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240" y="437830"/>
            <a:ext cx="1968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Bold" pitchFamily="34" charset="-127"/>
                <a:ea typeface="Noto Sans CJK KR Bold" pitchFamily="34" charset="-127"/>
              </a:rPr>
              <a:t>4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순서도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–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()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86" y="776384"/>
            <a:ext cx="722947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9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240" y="437830"/>
            <a:ext cx="1968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Bold" pitchFamily="34" charset="-127"/>
                <a:ea typeface="Noto Sans CJK KR Bold" pitchFamily="34" charset="-127"/>
              </a:rPr>
              <a:t>4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순서도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–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()</a:t>
            </a:r>
          </a:p>
        </p:txBody>
      </p:sp>
      <p:sp>
        <p:nvSpPr>
          <p:cNvPr id="2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43" y="875308"/>
            <a:ext cx="7427913" cy="3939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240" y="437830"/>
            <a:ext cx="2145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5)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UML</a:t>
            </a:r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로그인</a:t>
            </a:r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67" y="885524"/>
            <a:ext cx="5179624" cy="407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240" y="437830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5) UML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게시판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01" y="843558"/>
            <a:ext cx="6277884" cy="411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7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240" y="408955"/>
            <a:ext cx="3292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5) UML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아티스트 목록</a:t>
            </a:r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/</a:t>
            </a:r>
            <a:r>
              <a:rPr lang="ko-KR" altLang="en-US" dirty="0" err="1" smtClean="0">
                <a:latin typeface="Noto Sans CJK KR Bold" pitchFamily="34" charset="-127"/>
                <a:ea typeface="Noto Sans CJK KR Bold" pitchFamily="34" charset="-127"/>
              </a:rPr>
              <a:t>크롤링</a:t>
            </a:r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48" y="809120"/>
            <a:ext cx="4626746" cy="42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240" y="408955"/>
            <a:ext cx="66293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5) UML </a:t>
            </a:r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장호재</a:t>
            </a:r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b="1" dirty="0">
                <a:latin typeface="한컴산뜻돋움" pitchFamily="2" charset="-127"/>
                <a:ea typeface="한컴산뜻돋움" pitchFamily="2" charset="-127"/>
              </a:rPr>
              <a:t>아티스트 外 회사내부적 관리 및 </a:t>
            </a:r>
            <a:r>
              <a:rPr lang="ko-KR" altLang="en-US" b="1" dirty="0" smtClean="0">
                <a:latin typeface="한컴산뜻돋움" pitchFamily="2" charset="-127"/>
                <a:ea typeface="한컴산뜻돋움" pitchFamily="2" charset="-127"/>
              </a:rPr>
              <a:t>신인앨범관리</a:t>
            </a:r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  <a:p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     </a:t>
            </a:r>
            <a:r>
              <a:rPr lang="en-US" altLang="ko-KR" sz="1400" dirty="0" smtClean="0">
                <a:latin typeface="Noto Sans CJK KR Bold" pitchFamily="34" charset="-127"/>
                <a:ea typeface="Noto Sans CJK KR Bold" pitchFamily="34" charset="-127"/>
              </a:rPr>
              <a:t>- </a:t>
            </a:r>
            <a:r>
              <a:rPr lang="ko-KR" altLang="en-US" sz="1400" dirty="0" smtClean="0">
                <a:latin typeface="Noto Sans CJK KR Bold" pitchFamily="34" charset="-127"/>
                <a:ea typeface="Noto Sans CJK KR Bold" pitchFamily="34" charset="-127"/>
              </a:rPr>
              <a:t>방탄소년단</a:t>
            </a:r>
            <a:r>
              <a:rPr lang="en-US" altLang="ko-KR" sz="1400" dirty="0" smtClean="0"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1400" dirty="0" err="1" smtClean="0">
                <a:latin typeface="Noto Sans CJK KR Bold" pitchFamily="34" charset="-127"/>
                <a:ea typeface="Noto Sans CJK KR Bold" pitchFamily="34" charset="-127"/>
              </a:rPr>
              <a:t>트와이스</a:t>
            </a:r>
            <a:r>
              <a:rPr lang="en-US" altLang="ko-KR" sz="1400" dirty="0" smtClean="0"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1400" dirty="0" err="1" smtClean="0">
                <a:latin typeface="Noto Sans CJK KR Bold" pitchFamily="34" charset="-127"/>
                <a:ea typeface="Noto Sans CJK KR Bold" pitchFamily="34" charset="-127"/>
              </a:rPr>
              <a:t>아이즈원</a:t>
            </a:r>
            <a:r>
              <a:rPr lang="en-US" altLang="ko-KR" sz="1400" dirty="0" smtClean="0"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1400" dirty="0" err="1" smtClean="0">
                <a:latin typeface="Noto Sans CJK KR Bold" pitchFamily="34" charset="-127"/>
                <a:ea typeface="Noto Sans CJK KR Bold" pitchFamily="34" charset="-127"/>
              </a:rPr>
              <a:t>지코</a:t>
            </a:r>
            <a:r>
              <a:rPr lang="en-US" altLang="ko-KR" sz="1400" dirty="0"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1400" dirty="0" smtClean="0">
                <a:latin typeface="Noto Sans CJK KR Bold" pitchFamily="34" charset="-127"/>
                <a:ea typeface="Noto Sans CJK KR Bold" pitchFamily="34" charset="-127"/>
              </a:rPr>
              <a:t>: </a:t>
            </a:r>
            <a:r>
              <a:rPr lang="ko-KR" altLang="en-US" sz="1400" dirty="0" smtClean="0">
                <a:latin typeface="Noto Sans CJK KR Bold" pitchFamily="34" charset="-127"/>
                <a:ea typeface="Noto Sans CJK KR Bold" pitchFamily="34" charset="-127"/>
              </a:rPr>
              <a:t>같은 </a:t>
            </a:r>
            <a:r>
              <a:rPr lang="en-US" altLang="ko-KR" sz="1400" dirty="0" smtClean="0">
                <a:latin typeface="Noto Sans CJK KR Bold" pitchFamily="34" charset="-127"/>
                <a:ea typeface="Noto Sans CJK KR Bold" pitchFamily="34" charset="-127"/>
              </a:rPr>
              <a:t>UML </a:t>
            </a:r>
            <a:r>
              <a:rPr lang="ko-KR" altLang="en-US" sz="1400" dirty="0" smtClean="0">
                <a:latin typeface="Noto Sans CJK KR Bold" pitchFamily="34" charset="-127"/>
                <a:ea typeface="Noto Sans CJK KR Bold" pitchFamily="34" charset="-127"/>
              </a:rPr>
              <a:t>공유</a:t>
            </a:r>
            <a:r>
              <a:rPr lang="en-US" altLang="ko-KR" sz="1400" dirty="0" smtClean="0">
                <a:latin typeface="Noto Sans CJK KR Bold" pitchFamily="34" charset="-127"/>
                <a:ea typeface="Noto Sans CJK KR Bold" pitchFamily="34" charset="-127"/>
              </a:rPr>
              <a:t> 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232111"/>
            <a:ext cx="8203381" cy="3492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6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240" y="408955"/>
            <a:ext cx="66293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Java Class Tree </a:t>
            </a:r>
            <a:endParaRPr lang="en-US" altLang="ko-KR" sz="1400" dirty="0" smtClean="0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47" y="852133"/>
            <a:ext cx="1490622" cy="3892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638D32D-239F-4D46-9893-C39C061A4D4A}"/>
              </a:ext>
            </a:extLst>
          </p:cNvPr>
          <p:cNvSpPr txBox="1"/>
          <p:nvPr/>
        </p:nvSpPr>
        <p:spPr>
          <a:xfrm>
            <a:off x="2537028" y="408955"/>
            <a:ext cx="3873238" cy="263353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just"/>
            <a:r>
              <a:rPr lang="en-US" altLang="ko-KR" sz="1200" dirty="0" smtClean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DTO, DAO </a:t>
            </a:r>
            <a:r>
              <a:rPr lang="ko-KR" altLang="en-US" sz="1200" dirty="0" smtClean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를 중점으로 사용한 </a:t>
            </a:r>
            <a:r>
              <a:rPr lang="en-US" altLang="ko-KR" sz="1200" dirty="0" smtClean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Java class Tree</a:t>
            </a:r>
            <a:endParaRPr lang="ko-KR" altLang="en-US" sz="1200" dirty="0">
              <a:latin typeface="Noto Sans CJK KR Medium" pitchFamily="34" charset="-127"/>
              <a:ea typeface="Noto Sans CJK KR Medium" pitchFamily="34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45" y="852130"/>
            <a:ext cx="1356642" cy="42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7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6646"/>
            <a:ext cx="2857402" cy="216385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12088" y="181314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90823" y="1594647"/>
            <a:ext cx="188384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Noto Sans CJK KR Bold" pitchFamily="34" charset="-127"/>
                <a:ea typeface="Noto Sans CJK KR Bold" pitchFamily="34" charset="-127"/>
              </a:rPr>
              <a:t>기술설명</a:t>
            </a:r>
            <a:endParaRPr lang="en-US" altLang="ko-KR" sz="3200" dirty="0"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주요소스와 설명</a:t>
            </a:r>
            <a:endParaRPr lang="en-US" altLang="ko-KR" sz="1800" dirty="0" smtClean="0">
              <a:solidFill>
                <a:schemeClr val="bg1">
                  <a:lumMod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5573" y="37915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로그인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10" y="1122902"/>
            <a:ext cx="3691505" cy="246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44" y="1183060"/>
            <a:ext cx="4157209" cy="32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16209" y="3763133"/>
            <a:ext cx="3625688" cy="11411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로그인 처리는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DAO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에서  결과값을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1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또는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0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로 가져옴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로그인 성공한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ID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를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static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변수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loginid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로 지정하여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다른 페이지에서 사용 할 수 있도록 함</a:t>
            </a:r>
            <a:endParaRPr lang="en-US" altLang="ko-KR" sz="1100" dirty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4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40424" y="-70087"/>
            <a:ext cx="1428701" cy="10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5E3BD7D-EEC6-41FC-867D-95F2B71346B3}"/>
              </a:ext>
            </a:extLst>
          </p:cNvPr>
          <p:cNvSpPr txBox="1"/>
          <p:nvPr/>
        </p:nvSpPr>
        <p:spPr>
          <a:xfrm>
            <a:off x="4576574" y="175821"/>
            <a:ext cx="1621481" cy="755795"/>
          </a:xfrm>
          <a:prstGeom prst="rect">
            <a:avLst/>
          </a:prstGeom>
          <a:noFill/>
        </p:spPr>
        <p:txBody>
          <a:bodyPr wrap="square" lIns="92038" tIns="38963" rIns="92038" bIns="38963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EC6666"/>
                </a:solidFill>
                <a:latin typeface="+mn-ea"/>
                <a:cs typeface="Arial" pitchFamily="34" charset="0"/>
              </a:rPr>
              <a:t>01</a:t>
            </a:r>
            <a:endParaRPr lang="ko-KR" altLang="en-US" sz="4400" b="1" dirty="0">
              <a:solidFill>
                <a:srgbClr val="EC6666"/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627DDE9-FE7C-4B7E-A047-E092B6A88859}"/>
              </a:ext>
            </a:extLst>
          </p:cNvPr>
          <p:cNvSpPr txBox="1"/>
          <p:nvPr/>
        </p:nvSpPr>
        <p:spPr>
          <a:xfrm>
            <a:off x="4576573" y="1030920"/>
            <a:ext cx="1621481" cy="755795"/>
          </a:xfrm>
          <a:prstGeom prst="rect">
            <a:avLst/>
          </a:prstGeom>
          <a:noFill/>
        </p:spPr>
        <p:txBody>
          <a:bodyPr wrap="square" lIns="92038" tIns="38963" rIns="92038" bIns="38963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02E2E"/>
                </a:solidFill>
                <a:latin typeface="+mn-ea"/>
                <a:cs typeface="Arial" pitchFamily="34" charset="0"/>
              </a:rPr>
              <a:t>02</a:t>
            </a:r>
            <a:endParaRPr lang="ko-KR" altLang="en-US" sz="4400" b="1" dirty="0">
              <a:solidFill>
                <a:srgbClr val="F02E2E"/>
              </a:solidFill>
              <a:latin typeface="+mn-ea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B9AF74-CA02-49F9-88D7-98D77F70D10F}"/>
              </a:ext>
            </a:extLst>
          </p:cNvPr>
          <p:cNvSpPr txBox="1"/>
          <p:nvPr/>
        </p:nvSpPr>
        <p:spPr>
          <a:xfrm>
            <a:off x="4576574" y="2603048"/>
            <a:ext cx="1621481" cy="755795"/>
          </a:xfrm>
          <a:prstGeom prst="rect">
            <a:avLst/>
          </a:prstGeom>
          <a:noFill/>
        </p:spPr>
        <p:txBody>
          <a:bodyPr wrap="square" lIns="92038" tIns="38963" rIns="92038" bIns="38963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E22626"/>
                </a:solidFill>
                <a:latin typeface="+mn-ea"/>
                <a:cs typeface="Arial" pitchFamily="34" charset="0"/>
              </a:rPr>
              <a:t>03</a:t>
            </a:r>
            <a:endParaRPr lang="ko-KR" altLang="en-US" sz="4400" b="1" dirty="0">
              <a:solidFill>
                <a:srgbClr val="E22626"/>
              </a:solidFill>
              <a:latin typeface="+mn-ea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11BD74-B8C0-4D62-99FC-2DBC909A434D}"/>
              </a:ext>
            </a:extLst>
          </p:cNvPr>
          <p:cNvSpPr txBox="1"/>
          <p:nvPr/>
        </p:nvSpPr>
        <p:spPr>
          <a:xfrm>
            <a:off x="4576574" y="4065605"/>
            <a:ext cx="1621481" cy="755795"/>
          </a:xfrm>
          <a:prstGeom prst="rect">
            <a:avLst/>
          </a:prstGeom>
          <a:noFill/>
        </p:spPr>
        <p:txBody>
          <a:bodyPr wrap="square" lIns="92038" tIns="38963" rIns="92038" bIns="38963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B71515"/>
                </a:solidFill>
                <a:latin typeface="+mn-ea"/>
                <a:cs typeface="Arial" pitchFamily="34" charset="0"/>
              </a:rPr>
              <a:t>04</a:t>
            </a:r>
            <a:endParaRPr lang="ko-KR" altLang="en-US" sz="4400" b="1" dirty="0">
              <a:solidFill>
                <a:srgbClr val="B71515"/>
              </a:solidFill>
              <a:latin typeface="+mn-ea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91A18A-7559-4485-BC2C-6ACBBA9F87DF}"/>
              </a:ext>
            </a:extLst>
          </p:cNvPr>
          <p:cNvSpPr txBox="1"/>
          <p:nvPr/>
        </p:nvSpPr>
        <p:spPr>
          <a:xfrm>
            <a:off x="6015290" y="329819"/>
            <a:ext cx="2337402" cy="380873"/>
          </a:xfrm>
          <a:prstGeom prst="rect">
            <a:avLst/>
          </a:prstGeom>
          <a:noFill/>
        </p:spPr>
        <p:txBody>
          <a:bodyPr wrap="square" lIns="92038" tIns="38963" rIns="92038" bIns="38963" rtlCol="0">
            <a:noAutofit/>
          </a:bodyPr>
          <a:lstStyle/>
          <a:p>
            <a:r>
              <a:rPr lang="ko-KR" altLang="en-US" sz="18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91A18A-7559-4485-BC2C-6ACBBA9F87DF}"/>
              </a:ext>
            </a:extLst>
          </p:cNvPr>
          <p:cNvSpPr txBox="1"/>
          <p:nvPr/>
        </p:nvSpPr>
        <p:spPr>
          <a:xfrm>
            <a:off x="6024915" y="1205280"/>
            <a:ext cx="2337402" cy="380873"/>
          </a:xfrm>
          <a:prstGeom prst="rect">
            <a:avLst/>
          </a:prstGeom>
          <a:noFill/>
        </p:spPr>
        <p:txBody>
          <a:bodyPr wrap="square" lIns="92038" tIns="38963" rIns="92038" bIns="38963" rtlCol="0">
            <a:noAutofit/>
          </a:bodyPr>
          <a:lstStyle/>
          <a:p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개발과정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91A18A-7559-4485-BC2C-6ACBBA9F87DF}"/>
              </a:ext>
            </a:extLst>
          </p:cNvPr>
          <p:cNvSpPr txBox="1"/>
          <p:nvPr/>
        </p:nvSpPr>
        <p:spPr>
          <a:xfrm>
            <a:off x="6005666" y="2812824"/>
            <a:ext cx="2337402" cy="380873"/>
          </a:xfrm>
          <a:prstGeom prst="rect">
            <a:avLst/>
          </a:prstGeom>
          <a:noFill/>
        </p:spPr>
        <p:txBody>
          <a:bodyPr wrap="square" lIns="92038" tIns="38963" rIns="92038" bIns="38963" rtlCol="0">
            <a:noAutofit/>
          </a:bodyPr>
          <a:lstStyle/>
          <a:p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기술설명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591A18A-7559-4485-BC2C-6ACBBA9F87DF}"/>
              </a:ext>
            </a:extLst>
          </p:cNvPr>
          <p:cNvSpPr txBox="1"/>
          <p:nvPr/>
        </p:nvSpPr>
        <p:spPr>
          <a:xfrm>
            <a:off x="6119564" y="4341726"/>
            <a:ext cx="2337402" cy="380873"/>
          </a:xfrm>
          <a:prstGeom prst="rect">
            <a:avLst/>
          </a:prstGeom>
          <a:noFill/>
        </p:spPr>
        <p:txBody>
          <a:bodyPr wrap="square" lIns="92038" tIns="38963" rIns="92038" bIns="38963" rtlCol="0">
            <a:noAutofit/>
          </a:bodyPr>
          <a:lstStyle/>
          <a:p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소감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591A18A-7559-4485-BC2C-6ACBBA9F87DF}"/>
              </a:ext>
            </a:extLst>
          </p:cNvPr>
          <p:cNvSpPr txBox="1"/>
          <p:nvPr/>
        </p:nvSpPr>
        <p:spPr>
          <a:xfrm>
            <a:off x="6119564" y="1606406"/>
            <a:ext cx="2337402" cy="1102519"/>
          </a:xfrm>
          <a:prstGeom prst="rect">
            <a:avLst/>
          </a:prstGeom>
          <a:noFill/>
        </p:spPr>
        <p:txBody>
          <a:bodyPr wrap="square" lIns="92038" tIns="38963" rIns="92038" bIns="38963" rtlCol="0">
            <a:noAutofit/>
          </a:bodyPr>
          <a:lstStyle/>
          <a:p>
            <a:pPr marL="228600" indent="-228600">
              <a:buAutoNum type="arabicParenR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보유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사용 기술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  <a:p>
            <a:pPr marL="228600" indent="-228600">
              <a:buAutoNum type="arabicParenR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개발기간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  <a:p>
            <a:pPr marL="228600" indent="-228600">
              <a:buAutoNum type="arabicParenR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DB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테이블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  <a:p>
            <a:pPr marL="228600" indent="-228600">
              <a:buAutoNum type="arabicParenR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순서도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  <a:p>
            <a:pPr marL="228600" indent="-228600">
              <a:buAutoNum type="arabicParenR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UML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591A18A-7559-4485-BC2C-6ACBBA9F87DF}"/>
              </a:ext>
            </a:extLst>
          </p:cNvPr>
          <p:cNvSpPr txBox="1"/>
          <p:nvPr/>
        </p:nvSpPr>
        <p:spPr>
          <a:xfrm>
            <a:off x="6015290" y="3193698"/>
            <a:ext cx="3119085" cy="683304"/>
          </a:xfrm>
          <a:prstGeom prst="rect">
            <a:avLst/>
          </a:prstGeom>
          <a:noFill/>
        </p:spPr>
        <p:txBody>
          <a:bodyPr wrap="square" lIns="92038" tIns="38963" rIns="92038" bIns="38963" rtlCol="0">
            <a:noAutofit/>
          </a:bodyPr>
          <a:lstStyle/>
          <a:p>
            <a:pPr marL="228600" indent="-228600">
              <a:buAutoNum type="arabicParenR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박영혜 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–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로그인 및 사내 대나무 숲 구현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  <a:p>
            <a:pPr marL="228600" indent="-228600">
              <a:buAutoNum type="arabicParenR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조지헌 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–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아티스트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앨범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멜론 </a:t>
            </a: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크롤링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 구현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  <a:p>
            <a:pPr marL="228600" indent="-228600">
              <a:buAutoNum type="arabicParenR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장호재 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–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프로젝트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앨범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)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수익 정보 구현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5889" y="681406"/>
            <a:ext cx="157544" cy="1889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0240" y="563449"/>
            <a:ext cx="3275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Noto Sans CJK KR Bold" pitchFamily="34" charset="-127"/>
                <a:ea typeface="Noto Sans CJK KR Bold" pitchFamily="34" charset="-127"/>
              </a:rPr>
              <a:t>JPJ ENT. </a:t>
            </a:r>
            <a:r>
              <a:rPr lang="ko-KR" altLang="en-US" sz="2400" dirty="0" smtClean="0">
                <a:latin typeface="Noto Sans CJK KR Bold" pitchFamily="34" charset="-127"/>
                <a:ea typeface="Noto Sans CJK KR Bold" pitchFamily="34" charset="-127"/>
              </a:rPr>
              <a:t>사내 프로그램</a:t>
            </a:r>
            <a:endParaRPr lang="en-US" altLang="ko-KR" sz="2400" dirty="0" smtClean="0"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3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0" y="1087497"/>
            <a:ext cx="2598465" cy="3697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809" y="1087497"/>
            <a:ext cx="2498483" cy="141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809" y="2669108"/>
            <a:ext cx="4320480" cy="97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391715" y="1087497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DAO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95310" y="2647151"/>
            <a:ext cx="556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UI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35731" y="3823801"/>
            <a:ext cx="4909558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아이디 중복은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DAO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에서  결과값을 가져와서 중복에 대한 메시지 띄움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753" y="379153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회원가입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4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16481" y="3849003"/>
            <a:ext cx="4983304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부서와 직무는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콤보박스를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넣어서 정해진 값 중에서 선택할 수 있도록 설정 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3" y="1092133"/>
            <a:ext cx="2593571" cy="37028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81" y="1092133"/>
            <a:ext cx="4983304" cy="174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025" y="379153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latin typeface="Noto Sans CJK KR Bold" pitchFamily="34" charset="-127"/>
                <a:ea typeface="Noto Sans CJK KR Bold" pitchFamily="34" charset="-127"/>
              </a:rPr>
              <a:t>부서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/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직무 선택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07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50450" y="4776889"/>
            <a:ext cx="20574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AutoShape 16" descr="java jdbc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8" descr="java jdbc logo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20" descr="java jdbc logo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2" descr="java jdbc logo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349" y="14942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박영혜 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03" y="973419"/>
            <a:ext cx="4233906" cy="2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"/>
          <a:stretch/>
        </p:blipFill>
        <p:spPr bwMode="auto">
          <a:xfrm>
            <a:off x="5211165" y="2416749"/>
            <a:ext cx="3591922" cy="172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66" y="886247"/>
            <a:ext cx="2691168" cy="77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474642" y="997199"/>
            <a:ext cx="458233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932875" y="997199"/>
            <a:ext cx="1191665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468356" y="1149599"/>
            <a:ext cx="792088" cy="1095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978691" y="1259125"/>
            <a:ext cx="1145849" cy="125024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211165" y="1822759"/>
            <a:ext cx="3591922" cy="398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로그인 성공한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ID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를 가져와 표시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11165" y="4249868"/>
            <a:ext cx="3591922" cy="398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Calendar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를 이용하여 현재시간 표시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8525" y="2073874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5573" y="379153"/>
            <a:ext cx="189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로그인 출력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067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60075" y="4834639"/>
            <a:ext cx="20574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AutoShape 16" descr="java jdbc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8" descr="java jdbc logo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20" descr="java jdbc logo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2" descr="java jdbc logo 이미지 검색결과"/>
          <p:cNvSpPr>
            <a:spLocks noChangeAspect="1" noChangeArrowheads="1"/>
          </p:cNvSpPr>
          <p:nvPr/>
        </p:nvSpPr>
        <p:spPr bwMode="auto">
          <a:xfrm>
            <a:off x="827600" y="3801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3" y="1438587"/>
            <a:ext cx="2704967" cy="350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405973" y="1201294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DAO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08848" y="1187251"/>
            <a:ext cx="556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UI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09" y="1421462"/>
            <a:ext cx="2221739" cy="365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73" y="1435506"/>
            <a:ext cx="2831804" cy="32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64473" y="891230"/>
            <a:ext cx="2831804" cy="4679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마이페이지에</a:t>
            </a:r>
            <a:r>
              <a:rPr lang="ko-KR" altLang="en-US" sz="1100" dirty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클릭 시 바로 정보 불러오기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6" name="슬라이드 번호 개체 틀 1"/>
          <p:cNvSpPr txBox="1">
            <a:spLocks/>
          </p:cNvSpPr>
          <p:nvPr/>
        </p:nvSpPr>
        <p:spPr>
          <a:xfrm>
            <a:off x="6755325" y="4834638"/>
            <a:ext cx="2133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defPPr>
              <a:defRPr lang="ko-KR"/>
            </a:defPPr>
            <a:lvl1pPr marL="0" algn="r" defTabSz="779252" rtl="0" eaLnBrk="1" latinLnBrk="1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9626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6CC7AA-EA52-43DC-9435-0A9CF13337B6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2349" y="14942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박영혜 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8525" y="2073874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9070501" y="495821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420" y="379153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latin typeface="Noto Sans CJK KR Bold" pitchFamily="34" charset="-127"/>
                <a:ea typeface="Noto Sans CJK KR Bold" pitchFamily="34" charset="-127"/>
              </a:rPr>
              <a:t>마이페이지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67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CC7AA-EA52-43DC-9435-0A9CF13337B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AutoShape 16" descr="java jdbc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8" descr="java jdbc logo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20" descr="java jdbc logo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2" descr="java jdbc logo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349" y="14942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박영혜 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40" y="1640412"/>
            <a:ext cx="2244926" cy="290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27591" y="1342632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DAO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68089" y="1342632"/>
            <a:ext cx="556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UI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9840" y="1108656"/>
            <a:ext cx="2244926" cy="4679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회원정보 수정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01925" y="4068740"/>
            <a:ext cx="630378" cy="2329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r="6987"/>
          <a:stretch/>
        </p:blipFill>
        <p:spPr bwMode="auto">
          <a:xfrm>
            <a:off x="2727592" y="1625085"/>
            <a:ext cx="3028316" cy="291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90" y="1625085"/>
            <a:ext cx="3002412" cy="237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38525" y="2073874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9070501" y="495821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509" y="379153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정보 수정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94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CC7AA-EA52-43DC-9435-0A9CF13337B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AutoShape 16" descr="java jdbc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8" descr="java jdbc logo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20" descr="java jdbc logo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2" descr="java jdbc logo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14" y="1566781"/>
            <a:ext cx="2897443" cy="204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21" y="1566781"/>
            <a:ext cx="2872202" cy="336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79747" y="880903"/>
            <a:ext cx="3085970" cy="4679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게시판 내용 배열에 넣어 바로 띄워주기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42" y="1572903"/>
            <a:ext cx="2525344" cy="214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687879" y="1189175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DAO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90441" y="1072353"/>
            <a:ext cx="556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UI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8525" y="2073874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9070501" y="495821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5573" y="379153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게시판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3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63774" y="5006578"/>
            <a:ext cx="20574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AutoShape 16" descr="java jdbc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8" descr="java jdbc logo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20" descr="java jdbc logo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2" descr="java jdbc logo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349" y="14942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박영혜 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게시판</a:t>
            </a: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52" y="1795271"/>
            <a:ext cx="3032075" cy="180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23702" y="998491"/>
            <a:ext cx="3085970" cy="605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한줄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의견 쓰기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게시 시간은 날짜를 자동으로 가져와서 등록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.</a:t>
            </a:r>
            <a:b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Calendar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배우기 전이라서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date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로 진행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73051" y="1325318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DAO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96976" y="1333621"/>
            <a:ext cx="556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&lt; UI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984" y="1603641"/>
            <a:ext cx="1992136" cy="255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74" y="1595338"/>
            <a:ext cx="297550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94632" y="3979135"/>
            <a:ext cx="1944216" cy="709026"/>
            <a:chOff x="2483768" y="3559955"/>
            <a:chExt cx="3160575" cy="1152613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99"/>
            <a:stretch/>
          </p:blipFill>
          <p:spPr bwMode="auto">
            <a:xfrm>
              <a:off x="2483768" y="3559955"/>
              <a:ext cx="3160575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040"/>
            <a:stretch/>
          </p:blipFill>
          <p:spPr bwMode="auto">
            <a:xfrm>
              <a:off x="2483769" y="4083918"/>
              <a:ext cx="3160574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17"/>
          <p:cNvSpPr/>
          <p:nvPr/>
        </p:nvSpPr>
        <p:spPr>
          <a:xfrm>
            <a:off x="701360" y="2879933"/>
            <a:ext cx="1368152" cy="2937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2981" y="3717525"/>
            <a:ext cx="9284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smtClean="0">
                <a:latin typeface="Noto Sans CJK KR Medium" pitchFamily="34" charset="-127"/>
                <a:ea typeface="Noto Sans CJK KR Medium" pitchFamily="34" charset="-127"/>
              </a:rPr>
              <a:t>&lt; </a:t>
            </a:r>
            <a:r>
              <a:rPr lang="ko-KR" altLang="en-US" sz="1100" dirty="0" smtClean="0">
                <a:latin typeface="Noto Sans CJK KR Medium" pitchFamily="34" charset="-127"/>
                <a:ea typeface="Noto Sans CJK KR Medium" pitchFamily="34" charset="-127"/>
              </a:rPr>
              <a:t>게시시간 </a:t>
            </a:r>
            <a:r>
              <a:rPr lang="en-US" altLang="ko-KR" sz="1100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sz="11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8150" y="2073874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9070501" y="495821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2426" y="37915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게시판 등록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75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6085" y="3060834"/>
            <a:ext cx="3083014" cy="1824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DTO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와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DAO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를 통해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db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 입력된 소속아티스트들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Arraylist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로 나열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DTO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의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name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으로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해당 가수와 매칭되는 아티스트의 정보를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DB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에서 연동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if(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조건문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)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을 통해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소속되지 않은 아티스트들은  리스트에 추가시키지 않음 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9" y="1067744"/>
            <a:ext cx="3871009" cy="1916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64" y="1629942"/>
            <a:ext cx="5150331" cy="32550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5225" y="379153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아티스트 목록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55021" y="1108223"/>
            <a:ext cx="952432" cy="2937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40424" y="-70087"/>
            <a:ext cx="1428701" cy="10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4187" y="4346672"/>
            <a:ext cx="5210385" cy="565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크롤링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기능을 통해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엔터테인먼트 회사의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마일스톤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멜론 차트 순위를 추출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+mj-lt"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반복문과 멜론 사이트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주소값을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통해 차트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1~100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위 순위 입력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차트추출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버튼을 통해 파일로 저장가능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8" y="1326156"/>
            <a:ext cx="3054018" cy="269911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921927" y="394086"/>
            <a:ext cx="1789546" cy="830595"/>
            <a:chOff x="4357314" y="675288"/>
            <a:chExt cx="4240371" cy="32289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314" y="675288"/>
              <a:ext cx="2695074" cy="82905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314" y="1499406"/>
              <a:ext cx="4240371" cy="2404802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2" y="1326155"/>
            <a:ext cx="4893785" cy="269823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532" y="379153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멜론 차트 </a:t>
            </a:r>
            <a:r>
              <a:rPr lang="ko-KR" altLang="en-US" sz="1600" dirty="0" err="1" smtClean="0">
                <a:latin typeface="Noto Sans CJK KR Bold" pitchFamily="34" charset="-127"/>
                <a:ea typeface="Noto Sans CJK KR Bold" pitchFamily="34" charset="-127"/>
              </a:rPr>
              <a:t>크롤링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14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65608" y="4346672"/>
            <a:ext cx="3581720" cy="565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차트추출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버튼을 통해 파일로 저장가능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8" y="1104774"/>
            <a:ext cx="3054018" cy="26991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536" y="379153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Noto Sans CJK KR Bold" pitchFamily="34" charset="-127"/>
                <a:ea typeface="Noto Sans CJK KR Bold" pitchFamily="34" charset="-127"/>
              </a:rPr>
              <a:t>크롤링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 차트 추출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62" y="1021397"/>
            <a:ext cx="3345475" cy="300663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364646" y="1108223"/>
            <a:ext cx="684076" cy="2937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76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823" y="428912"/>
            <a:ext cx="1984795" cy="386464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en-US" altLang="ko-KR" sz="2000" b="1" dirty="0" smtClean="0">
                <a:latin typeface="Noto Sans CJK KR Medium" pitchFamily="34" charset="-127"/>
                <a:ea typeface="Noto Sans CJK KR Medium" pitchFamily="34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2000" b="1" dirty="0" smtClean="0">
                <a:latin typeface="Noto Sans CJK KR Medium" pitchFamily="34" charset="-127"/>
                <a:ea typeface="Noto Sans CJK KR Medium" pitchFamily="34" charset="-127"/>
                <a:cs typeface="KoPubWorld돋움체 Bold" panose="00000800000000000000" pitchFamily="2" charset="-127"/>
              </a:rPr>
              <a:t>프로젝트 </a:t>
            </a:r>
            <a:r>
              <a:rPr lang="ko-KR" altLang="en-US" sz="2000" b="1" dirty="0">
                <a:latin typeface="Noto Sans CJK KR Medium" pitchFamily="34" charset="-127"/>
                <a:ea typeface="Noto Sans CJK KR Medium" pitchFamily="34" charset="-127"/>
                <a:cs typeface="KoPubWorld돋움체 Bold" panose="00000800000000000000" pitchFamily="2" charset="-127"/>
              </a:rPr>
              <a:t>소개</a:t>
            </a:r>
            <a:endParaRPr lang="en-US" altLang="ko-KR" sz="2000" b="1" dirty="0">
              <a:latin typeface="Noto Sans CJK KR Medium" pitchFamily="34" charset="-127"/>
              <a:ea typeface="Noto Sans CJK KR Medium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0" name="Picture 2" descr="dbeaver logo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60" y="1428036"/>
            <a:ext cx="1800000" cy="70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java logo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94" y="3074286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mysql logo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84" y="2394850"/>
            <a:ext cx="1800000" cy="75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github logo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84" y="1440883"/>
            <a:ext cx="1800000" cy="59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 descr="java jdbc logo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13" y="1354790"/>
            <a:ext cx="1800000" cy="84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melon logo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60" y="3717698"/>
            <a:ext cx="1800000" cy="4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0" descr="youtube logo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0" t="34311" r="23735" b="32845"/>
          <a:stretch/>
        </p:blipFill>
        <p:spPr bwMode="auto">
          <a:xfrm>
            <a:off x="6171940" y="2845062"/>
            <a:ext cx="1800000" cy="6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2" descr="eclipse logo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940" y="2651286"/>
            <a:ext cx="1800000" cy="4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4" descr="draw.io logo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940" y="3457513"/>
            <a:ext cx="1944016" cy="1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579845" y="2355522"/>
            <a:ext cx="78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Noto Sans CJK KR Medium" pitchFamily="34" charset="-127"/>
                <a:ea typeface="Noto Sans CJK KR Medium" pitchFamily="34" charset="-127"/>
                <a:cs typeface="Noto Sans" panose="020B0502040504020204" pitchFamily="34"/>
              </a:rPr>
              <a:t>정보 참고</a:t>
            </a:r>
            <a:endParaRPr lang="ko-KR" altLang="en-US" sz="1200" dirty="0">
              <a:latin typeface="Noto Sans CJK KR Medium" pitchFamily="34" charset="-127"/>
              <a:ea typeface="Noto Sans CJK KR Medium" pitchFamily="34" charset="-127"/>
              <a:cs typeface="Noto Sans" panose="020B0502040504020204" pitchFamily="34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848004" y="2651286"/>
            <a:ext cx="2736304" cy="1912127"/>
          </a:xfrm>
          <a:prstGeom prst="round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61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15320" y="3823340"/>
            <a:ext cx="6412322" cy="860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검색 버튼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클릭시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 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아티스트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창에 입력된 아티스트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이름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DB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테이블 검색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(DTO,DAO)</a:t>
            </a:r>
          </a:p>
          <a:p>
            <a:pPr marL="285750" indent="-285750">
              <a:buFont typeface="+mj-lt"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DAO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를 거쳐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이름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과 매칭되는 테이블의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첫 행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(PD,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프로젝트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디렉터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)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의 정보 출력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+mj-lt"/>
              <a:buAutoNum type="arabicPeriod"/>
            </a:pP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검색값이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null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이 아닌 경우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UI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창에 해당 정보 입력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+mj-lt"/>
              <a:buAutoNum type="arabicPeriod"/>
            </a:pPr>
            <a:endParaRPr lang="en-US" altLang="ko-KR" sz="1100" dirty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*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각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UI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 입력되는 값들은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첫 행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으로서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해당 아티스트의 총괄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프로젝터</a:t>
            </a:r>
            <a:r>
              <a:rPr lang="en-US" altLang="ko-KR" sz="1100" dirty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디렉터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정보와 설명을 가져옴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12" b="37012"/>
          <a:stretch/>
        </p:blipFill>
        <p:spPr>
          <a:xfrm>
            <a:off x="536085" y="1062085"/>
            <a:ext cx="4285396" cy="25517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76337" y="1309035"/>
            <a:ext cx="654517" cy="317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385" y="1062085"/>
            <a:ext cx="3417744" cy="2432233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4" idx="0"/>
          </p:cNvCxnSpPr>
          <p:nvPr/>
        </p:nvCxnSpPr>
        <p:spPr>
          <a:xfrm rot="16200000" flipH="1" flipV="1">
            <a:off x="3120992" y="1085247"/>
            <a:ext cx="158816" cy="606392"/>
          </a:xfrm>
          <a:prstGeom prst="bentConnector4">
            <a:avLst>
              <a:gd name="adj1" fmla="val -143940"/>
              <a:gd name="adj2" fmla="val 7698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578" y="379153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아티스트 정보 검색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8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0422" y="3904375"/>
            <a:ext cx="3837574" cy="860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If 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조건문을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통해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dto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 입력된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name(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아티스트명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)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충족시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해당 아티스트에 맞는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멜론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과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유투브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링크 연결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12" b="37012"/>
          <a:stretch/>
        </p:blipFill>
        <p:spPr>
          <a:xfrm>
            <a:off x="536085" y="1062085"/>
            <a:ext cx="4285396" cy="25517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24266" y="2877953"/>
            <a:ext cx="1440829" cy="317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678783" y="628042"/>
            <a:ext cx="1873190" cy="224509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73" y="559536"/>
            <a:ext cx="1691181" cy="1287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096" y="556365"/>
            <a:ext cx="2312133" cy="12711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90" y="1976386"/>
            <a:ext cx="4229100" cy="27207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969" y="363760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아티스트 멜론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1600" dirty="0" err="1" smtClean="0">
                <a:latin typeface="Noto Sans CJK KR Bold" pitchFamily="34" charset="-127"/>
                <a:ea typeface="Noto Sans CJK KR Bold" pitchFamily="34" charset="-127"/>
              </a:rPr>
              <a:t>유투브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 링크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2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40" y="389586"/>
            <a:ext cx="3366282" cy="24869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63" y="796761"/>
            <a:ext cx="3585059" cy="364409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0663" y="4093675"/>
            <a:ext cx="3837574" cy="860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If 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조건문을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통해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dto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 입력된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name(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아티스트명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)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충족시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해당 아티스트에 맞는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멜론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과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유투브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링크 연결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12516" y="2512203"/>
            <a:ext cx="1440829" cy="317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003082" y="628042"/>
            <a:ext cx="1548891" cy="1990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5" y="2253500"/>
            <a:ext cx="4229100" cy="27207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969" y="363760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아티스트 멜론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1600" dirty="0" err="1" smtClean="0">
                <a:latin typeface="Noto Sans CJK KR Bold" pitchFamily="34" charset="-127"/>
                <a:ea typeface="Noto Sans CJK KR Bold" pitchFamily="34" charset="-127"/>
              </a:rPr>
              <a:t>유투브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 링크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99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23"/>
          <a:stretch/>
        </p:blipFill>
        <p:spPr>
          <a:xfrm>
            <a:off x="580422" y="903325"/>
            <a:ext cx="3528768" cy="271054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5117" y="3763479"/>
            <a:ext cx="5345063" cy="983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확인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: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Arraylist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dto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dao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를 통해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db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 입력된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아티스트 테이블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출력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dto.getName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으로</a:t>
            </a:r>
            <a:r>
              <a:rPr lang="en-US" altLang="ko-KR" sz="1100" dirty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으로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en-US" altLang="ko-KR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db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에서 해당 아티스트의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앨범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(=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프로젝트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)’ </a:t>
            </a:r>
            <a:r>
              <a:rPr lang="ko-KR" altLang="en-US" sz="1100" dirty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열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출력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+mj-lt"/>
              <a:buAutoNum type="arabicPeriod"/>
            </a:pP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반복문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(for),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리스트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(object)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인덱스를 사용하여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해당 값들을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각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column’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에 입력</a:t>
            </a:r>
            <a:endParaRPr lang="en-US" altLang="ko-KR" sz="1100" dirty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285750" indent="-285750">
              <a:buFont typeface="+mj-lt"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아티스트 이름이 포함된  앨범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(=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프로젝트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)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모두 출력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.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			      * 1</a:t>
            </a:r>
            <a:r>
              <a:rPr lang="ko-KR" altLang="en-US" sz="1100" dirty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행에 있는 사원은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프로젝트 헤드담당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임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4457" y="2569945"/>
            <a:ext cx="720415" cy="317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454872" y="1203158"/>
            <a:ext cx="1857044" cy="15929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16" y="490621"/>
            <a:ext cx="3503796" cy="18573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36" y="2481001"/>
            <a:ext cx="3144648" cy="2265737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endCxn id="17" idx="0"/>
          </p:cNvCxnSpPr>
          <p:nvPr/>
        </p:nvCxnSpPr>
        <p:spPr>
          <a:xfrm>
            <a:off x="6608647" y="1148592"/>
            <a:ext cx="846913" cy="13324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523028" y="471372"/>
            <a:ext cx="983650" cy="184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10181" y="963926"/>
            <a:ext cx="1100757" cy="184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910938" y="2472957"/>
            <a:ext cx="1100757" cy="184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3878981" y="2281184"/>
            <a:ext cx="1357162" cy="11567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4203" y="379153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latin typeface="Noto Sans CJK KR Bold" pitchFamily="34" charset="-127"/>
                <a:ea typeface="Noto Sans CJK KR Bold" pitchFamily="34" charset="-127"/>
              </a:rPr>
              <a:t>아티스트 앨범 확인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08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17" y="2258598"/>
            <a:ext cx="3950883" cy="24436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40" y="454574"/>
            <a:ext cx="3939037" cy="8975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23"/>
          <a:stretch/>
        </p:blipFill>
        <p:spPr>
          <a:xfrm>
            <a:off x="580422" y="903325"/>
            <a:ext cx="3528768" cy="271054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4806" y="2498806"/>
            <a:ext cx="720415" cy="317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983832" y="1203158"/>
            <a:ext cx="1328084" cy="13621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505651" y="1270535"/>
            <a:ext cx="1299410" cy="89514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177528" y="452122"/>
            <a:ext cx="983650" cy="184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713929" y="2258680"/>
            <a:ext cx="1100757" cy="184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453" y="379153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아티스트 앨범 입력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5118" y="3763479"/>
            <a:ext cx="4472642" cy="983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입력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: DTO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와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DAO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를 이용하여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,  DB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테이블에 아티스트 프로젝트 입력</a:t>
            </a:r>
            <a:endParaRPr lang="en-US" altLang="ko-KR" sz="1100" dirty="0" smtClean="0">
              <a:solidFill>
                <a:schemeClr val="tx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2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469733"/>
            <a:ext cx="3661632" cy="9259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522" y="2472958"/>
            <a:ext cx="3818198" cy="20776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23"/>
          <a:stretch/>
        </p:blipFill>
        <p:spPr>
          <a:xfrm>
            <a:off x="580422" y="903325"/>
            <a:ext cx="3528768" cy="271054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5117" y="3763479"/>
            <a:ext cx="4441765" cy="983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담당변경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프로젝트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ID, 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앨범타이틀을 조건으로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사원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담당자 변경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874195" y="2498806"/>
            <a:ext cx="720415" cy="317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330341" y="646413"/>
            <a:ext cx="1424539" cy="18265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585696" y="447696"/>
            <a:ext cx="983650" cy="184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05522" y="2440744"/>
            <a:ext cx="1574411" cy="267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048" y="379153"/>
            <a:ext cx="2890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아티스트 </a:t>
            </a:r>
            <a:r>
              <a:rPr lang="ko-KR" altLang="en-US" sz="1600" smtClean="0">
                <a:latin typeface="Noto Sans CJK KR Bold" pitchFamily="34" charset="-127"/>
                <a:ea typeface="Noto Sans CJK KR Bold" pitchFamily="34" charset="-127"/>
              </a:rPr>
              <a:t>앨범 담당변경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754303" y="1203158"/>
            <a:ext cx="261486" cy="123758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455" y="2899036"/>
            <a:ext cx="3221405" cy="1988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53" y="618938"/>
            <a:ext cx="2724148" cy="8804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23"/>
          <a:stretch/>
        </p:blipFill>
        <p:spPr>
          <a:xfrm>
            <a:off x="580422" y="903325"/>
            <a:ext cx="3528768" cy="271054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28398" y="2495043"/>
            <a:ext cx="720415" cy="317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888605" y="702314"/>
            <a:ext cx="1644048" cy="17927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398979" y="1598679"/>
            <a:ext cx="78822" cy="13003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832062" y="618938"/>
            <a:ext cx="983650" cy="184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89755" y="501184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8202" y="379153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아티스트 앨범 삭제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65118" y="3763479"/>
            <a:ext cx="3573980" cy="983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+mj-lt"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삭제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프로젝트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ID,  </a:t>
            </a:r>
            <a:r>
              <a:rPr lang="ko-KR" altLang="en-US" sz="1100" dirty="0" err="1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가수명</a:t>
            </a:r>
            <a:r>
              <a:rPr lang="ko-KR" altLang="en-US" sz="1100" dirty="0" err="1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을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 조건으로 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앨범 삭제</a:t>
            </a:r>
            <a:r>
              <a:rPr lang="en-US" altLang="ko-KR" sz="1100" dirty="0" smtClean="0">
                <a:solidFill>
                  <a:schemeClr val="tx1"/>
                </a:solidFill>
                <a:latin typeface="Noto Sans CJK KR Medium" pitchFamily="34" charset="-127"/>
                <a:ea typeface="Noto Sans CJK KR Medium" pitchFamily="34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0060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98" y="702314"/>
            <a:ext cx="6007751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81549" y="702314"/>
            <a:ext cx="23966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Noto Sans CJK KR Medium" pitchFamily="34" charset="-127"/>
                <a:ea typeface="Noto Sans CJK KR Medium" pitchFamily="34" charset="-127"/>
              </a:rPr>
              <a:t>&lt;</a:t>
            </a:r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기본화면 구현창</a:t>
            </a:r>
            <a:r>
              <a:rPr lang="en-US" altLang="ko-KR" b="1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Income Sheet</a:t>
            </a:r>
          </a:p>
          <a:p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기능</a:t>
            </a:r>
            <a:r>
              <a:rPr lang="en-US" altLang="ko-KR" b="1" dirty="0" smtClean="0">
                <a:latin typeface="Noto Sans CJK KR Medium" pitchFamily="34" charset="-127"/>
                <a:ea typeface="Noto Sans CJK KR Medium" pitchFamily="34" charset="-127"/>
              </a:rPr>
              <a:t>-</a:t>
            </a:r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요약 손익계산서 조회</a:t>
            </a:r>
            <a:endParaRPr lang="en-US" altLang="ko-KR" b="1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b="1" dirty="0" smtClean="0">
              <a:solidFill>
                <a:srgbClr val="FF0000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Artist</a:t>
            </a:r>
          </a:p>
          <a:p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기능</a:t>
            </a:r>
            <a:r>
              <a:rPr lang="en-US" altLang="ko-KR" b="1" dirty="0" smtClean="0">
                <a:latin typeface="Noto Sans CJK KR Medium" pitchFamily="34" charset="-127"/>
                <a:ea typeface="Noto Sans CJK KR Medium" pitchFamily="34" charset="-127"/>
              </a:rPr>
              <a:t>-</a:t>
            </a:r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아티스트 별 수익 비용입력</a:t>
            </a:r>
            <a:r>
              <a:rPr lang="en-US" altLang="ko-KR" b="1" dirty="0" smtClean="0"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조회 기능</a:t>
            </a:r>
            <a:endParaRPr lang="en-US" altLang="ko-KR" b="1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b="1" dirty="0" smtClean="0">
              <a:solidFill>
                <a:srgbClr val="FF0000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Album inventory</a:t>
            </a:r>
          </a:p>
          <a:p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기능</a:t>
            </a:r>
            <a:r>
              <a:rPr lang="en-US" altLang="ko-KR" b="1" dirty="0" smtClean="0">
                <a:latin typeface="Noto Sans CJK KR Medium" pitchFamily="34" charset="-127"/>
                <a:ea typeface="Noto Sans CJK KR Medium" pitchFamily="34" charset="-127"/>
              </a:rPr>
              <a:t>-</a:t>
            </a:r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앨범 제조수량</a:t>
            </a:r>
            <a:r>
              <a:rPr lang="en-US" altLang="ko-KR" b="1" dirty="0" smtClean="0"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판매수량 입력</a:t>
            </a:r>
            <a:r>
              <a:rPr lang="en-US" altLang="ko-KR" b="1" dirty="0" smtClean="0">
                <a:latin typeface="Noto Sans CJK KR Medium" pitchFamily="34" charset="-127"/>
                <a:ea typeface="Noto Sans CJK KR Medium" pitchFamily="34" charset="-127"/>
              </a:rPr>
              <a:t>, </a:t>
            </a:r>
            <a:r>
              <a:rPr lang="ko-KR" altLang="en-US" b="1" dirty="0" smtClean="0">
                <a:latin typeface="Noto Sans CJK KR Medium" pitchFamily="34" charset="-127"/>
                <a:ea typeface="Noto Sans CJK KR Medium" pitchFamily="34" charset="-127"/>
              </a:rPr>
              <a:t>조회기능</a:t>
            </a:r>
            <a:endParaRPr lang="ko-KR" altLang="en-US" b="1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0048" y="286113"/>
            <a:ext cx="200247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기본 회계관리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6165" y="400450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40424" y="-70087"/>
            <a:ext cx="1428701" cy="10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0048" y="286113"/>
            <a:ext cx="200247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기본 회계관리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6165" y="400450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12" y="747377"/>
            <a:ext cx="2527682" cy="246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199" y="760385"/>
            <a:ext cx="2782045" cy="248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0692" y="3289884"/>
            <a:ext cx="90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1968" y="3289884"/>
            <a:ext cx="90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2]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89123" y="666699"/>
            <a:ext cx="23506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&lt;Artist&gt;</a:t>
            </a:r>
          </a:p>
          <a:p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해당화면은 회사와 계약된 재원 별로 관리항목을 따로 구현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한 것이고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1]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의 </a:t>
            </a:r>
            <a:r>
              <a:rPr lang="ko-KR" altLang="en-US" dirty="0" err="1" smtClean="0">
                <a:latin typeface="Noto Sans CJK KR Medium" pitchFamily="34" charset="-127"/>
                <a:ea typeface="Noto Sans CJK KR Medium" pitchFamily="34" charset="-127"/>
              </a:rPr>
              <a:t>빨간원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을 클릭하면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 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2]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의 화면이 구현됨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</a:t>
            </a:r>
          </a:p>
          <a:p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2]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는 초심자도 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직관적으로 이해할 수 있도록 단일 </a:t>
            </a:r>
            <a:r>
              <a:rPr lang="ko-KR" altLang="en-US" dirty="0" err="1" smtClean="0">
                <a:latin typeface="Noto Sans CJK KR Medium" pitchFamily="34" charset="-127"/>
                <a:ea typeface="Noto Sans CJK KR Medium" pitchFamily="34" charset="-127"/>
              </a:rPr>
              <a:t>입력행으로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구현함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9300" y="1171275"/>
            <a:ext cx="1019349" cy="1023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0048" y="286113"/>
            <a:ext cx="200247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기본 회계관리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6165" y="400450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6" y="817858"/>
            <a:ext cx="3240360" cy="288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85787" y="684925"/>
            <a:ext cx="49685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-Enrollment  :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1]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에 표시된 파란 네모박스 안의 각행에 정보를 모두 기입한 후 클릭하면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 DB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로 전송됨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예시의 자료는 방탄소년단으로 별도 설정한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DB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에 저장됨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 </a:t>
            </a:r>
          </a:p>
          <a:p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-Look up :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파란 네모박스 안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event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라고 표시된 기입 행에 과거 입력한 자료 입력 후 클릭하면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각 행의 모든 정보가 조회된다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 Event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에 입력될 자료는 사내정책으로 통제하는 것을 권장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(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작업자의 업무상황을 고려 할 것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.)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 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-Amend :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look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up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기능으로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조회된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자료를 수정 하는 기능이 부여됨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-Delete : 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look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up 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기능으로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조회된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자료를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삭제 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하는 기능이 부여됨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5358" y="1523388"/>
            <a:ext cx="3471995" cy="33929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02641" y="3757562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7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402" y="373270"/>
            <a:ext cx="1425348" cy="386464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en-US" altLang="ko-KR" sz="2000" b="1" dirty="0" smtClean="0">
                <a:latin typeface="Noto Sans CJK KR Black" pitchFamily="34" charset="-127"/>
                <a:ea typeface="Noto Sans CJK KR Black" pitchFamily="34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b="1" dirty="0" smtClean="0">
                <a:latin typeface="Noto Sans CJK KR Black" pitchFamily="34" charset="-127"/>
                <a:ea typeface="Noto Sans CJK KR Black" pitchFamily="34" charset="-127"/>
                <a:cs typeface="KoPubWorld돋움체 Bold" panose="00000800000000000000" pitchFamily="2" charset="-127"/>
              </a:rPr>
              <a:t>개발기간</a:t>
            </a:r>
            <a:endParaRPr lang="en-US" altLang="ko-KR" sz="2000" b="1" dirty="0">
              <a:latin typeface="Noto Sans CJK KR Black" pitchFamily="34" charset="-127"/>
              <a:ea typeface="Noto Sans CJK KR Black" pitchFamily="34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707063"/>
              </p:ext>
            </p:extLst>
          </p:nvPr>
        </p:nvGraphicFramePr>
        <p:xfrm>
          <a:off x="856644" y="875898"/>
          <a:ext cx="7738714" cy="4080320"/>
        </p:xfrm>
        <a:graphic>
          <a:graphicData uri="http://schemas.openxmlformats.org/drawingml/2006/table">
            <a:tbl>
              <a:tblPr/>
              <a:tblGrid>
                <a:gridCol w="426214"/>
                <a:gridCol w="1462500"/>
                <a:gridCol w="1462500"/>
                <a:gridCol w="1462500"/>
                <a:gridCol w="1462500"/>
                <a:gridCol w="1462500"/>
              </a:tblGrid>
              <a:tr h="1702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날짜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　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　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　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　</a:t>
                      </a:r>
                      <a:endParaRPr lang="ko-KR" altLang="en-US" sz="180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06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1702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전체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　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제작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702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장호재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ui</a:t>
                      </a:r>
                      <a:endParaRPr 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2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박영혜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제작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로그인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UI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제작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2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조지헌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아티스트 목록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UI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제작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아티스트 목록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제작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2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날짜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09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11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12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13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042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전체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외관 제작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연결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개인 분량 제작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2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장호재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ui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구현 및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맵핑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dao,dto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설정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연결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23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박영혜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마이페이지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UI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게시판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UI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완료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UI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클릭 연결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로그인 기능구현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로그인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연결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-select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메인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로그인 한 이름 뜨게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진행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x</a:t>
                      </a:r>
                      <a:endParaRPr 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마이페이지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 완성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select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update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delete</a:t>
                      </a:r>
                      <a:endParaRPr 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게시판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제작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연결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33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조지헌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아티스트 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UI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패널 제작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음원사이트 링크 연동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DB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추가 수정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기능별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DTO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기능별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DAO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제작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DAO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수정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DB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리스트 추가 기능 테스트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코드 간결화 수정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2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날짜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16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17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18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19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03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일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1702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장호재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개인 점검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차 합치기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코드보완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ppt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발표자료 제작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동영상 제작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발표자료 완성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발표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2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박영혜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게시판 구동 완료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디테일작업</a:t>
                      </a:r>
                      <a:endParaRPr lang="ko-KR" altLang="en-US" sz="180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2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조지헌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CJK KR Medium" pitchFamily="34" charset="-127"/>
                          <a:ea typeface="Noto Sans CJK KR Medium" pitchFamily="34" charset="-127"/>
                        </a:rPr>
                        <a:t>크롤링</a:t>
                      </a:r>
                      <a:endParaRPr lang="ko-KR" altLang="en-US" sz="1800" dirty="0">
                        <a:effectLst/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marL="7083" marR="7083" marT="7083" marB="3399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0048" y="286113"/>
            <a:ext cx="200247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기본 회계관리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6165" y="400450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34" y="771550"/>
            <a:ext cx="2367568" cy="2662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39432" y="3464933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45434" y="1091084"/>
            <a:ext cx="664974" cy="381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06" y="672362"/>
            <a:ext cx="1663855" cy="276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073" y="663583"/>
            <a:ext cx="1426162" cy="279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27207" y="3465399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2]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95306" y="3465399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/>
              <a:t>3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3312309" y="762629"/>
            <a:ext cx="664974" cy="381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78610" y="609278"/>
            <a:ext cx="2592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-[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1],[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2]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의 표시된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영역을 클릭했을 때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순서를 좌측에 예시함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</a:t>
            </a:r>
          </a:p>
          <a:p>
            <a:endParaRPr lang="en-US" altLang="ko-KR" dirty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-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방탄소년단으로 입력했던 모든 자료를 볼 수 있다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간혹 검색기능에 의존하면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업무 특성상 누락되거나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오염된 정보가 입력된 것을 놓칠 수 있어 모두 파악하라는 관점에서 부분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검색기능은 구현하지 않음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  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334" y="4083918"/>
            <a:ext cx="6167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2"/>
                </a:solidFill>
              </a:rPr>
              <a:t>참고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. [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그림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1]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의 파란네모박스 역시 같은 흐름으로 구성됨</a:t>
            </a:r>
            <a:endParaRPr lang="ko-KR" altLang="en-US" sz="1500" b="1" dirty="0">
              <a:solidFill>
                <a:schemeClr val="tx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0621" y="2053045"/>
            <a:ext cx="2664296" cy="14118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6165" y="400450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51" y="699542"/>
            <a:ext cx="2979800" cy="31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23" y="699542"/>
            <a:ext cx="2880319" cy="316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64983" y="4010934"/>
            <a:ext cx="90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22664" y="4010934"/>
            <a:ext cx="90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69983" y="1351698"/>
            <a:ext cx="1019349" cy="900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49559" y="699542"/>
            <a:ext cx="25202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&lt;Album inventory&gt;</a:t>
            </a:r>
          </a:p>
          <a:p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해당화면은 회사와 계약된 재원 별로 앨범판매 관리항목을 따로 구현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한 것이고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1]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의 </a:t>
            </a:r>
            <a:r>
              <a:rPr lang="ko-KR" altLang="en-US" dirty="0" err="1" smtClean="0">
                <a:latin typeface="Noto Sans CJK KR Medium" pitchFamily="34" charset="-127"/>
                <a:ea typeface="Noto Sans CJK KR Medium" pitchFamily="34" charset="-127"/>
              </a:rPr>
              <a:t>빨간원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을 클릭하면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 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2]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의 화면이 구현됨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</a:t>
            </a:r>
          </a:p>
          <a:p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2]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는 초심자도 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직관적으로 이해할 수 있도록 단일 </a:t>
            </a:r>
            <a:r>
              <a:rPr lang="ko-KR" altLang="en-US" dirty="0" err="1" smtClean="0">
                <a:latin typeface="Noto Sans CJK KR Medium" pitchFamily="34" charset="-127"/>
                <a:ea typeface="Noto Sans CJK KR Medium" pitchFamily="34" charset="-127"/>
              </a:rPr>
              <a:t>입력행으로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구현함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5070" y="286112"/>
            <a:ext cx="380585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앨범 재고등록 및 재고와 판매량 확인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97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6165" y="400450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9912" y="771550"/>
            <a:ext cx="496855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-Enrollment  :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1]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에 표시된 파란 네모박스 안의 각행에 정보를 모두 기입한 후 클릭하면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 DB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로 전송됨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예시의 자료는 방탄소년단으로 별도 설정한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DB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에 저장됨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 </a:t>
            </a:r>
          </a:p>
          <a:p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-Look up :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파란 네모박스 안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Title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라고 표시된 기입 행에 과거 입력한 자료 입력 후 클릭하면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각 행의 모든 정보가 조회된다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 Title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에 입력될 자료는 사내정책으로 통제하는 것을 권장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(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작업자의 업무상황을 고려 할 것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.)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 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-Amend :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look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up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기능으로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조회된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자료를 수정 하는 기능이 부여됨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-Delete : 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look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up 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기능으로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조회된</a:t>
            </a:r>
            <a:r>
              <a:rPr lang="en-US" altLang="ko-KR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자료를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삭제 </a:t>
            </a:r>
            <a:r>
              <a:rPr lang="ko-KR" altLang="en-US" dirty="0">
                <a:latin typeface="Noto Sans CJK KR Medium" pitchFamily="34" charset="-127"/>
                <a:ea typeface="Noto Sans CJK KR Medium" pitchFamily="34" charset="-127"/>
              </a:rPr>
              <a:t>하는 기능이 부여됨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6766" y="3844187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9" y="883184"/>
            <a:ext cx="3416020" cy="294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73250" y="1676261"/>
            <a:ext cx="3471995" cy="33929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95038" y="304484"/>
            <a:ext cx="37625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앨범 재고등록 및 재고와 판매량 확인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97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6165" y="400450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97" y="693951"/>
            <a:ext cx="1543700" cy="29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8" y="729780"/>
            <a:ext cx="2068228" cy="289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47375" y="3627628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13624" y="3631263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/>
              <a:t>2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48669" y="3613887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/>
              <a:t>3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709" y="3987668"/>
            <a:ext cx="6167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2"/>
                </a:solidFill>
              </a:rPr>
              <a:t>참고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. [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그림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1]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의 파란네모박스 역시 같은 흐름으로 구성됨</a:t>
            </a:r>
            <a:endParaRPr lang="ko-KR" altLang="en-US" sz="1500" b="1" dirty="0">
              <a:solidFill>
                <a:schemeClr val="tx2"/>
              </a:solidFill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58" y="698403"/>
            <a:ext cx="1299865" cy="2915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타원 18"/>
          <p:cNvSpPr/>
          <p:nvPr/>
        </p:nvSpPr>
        <p:spPr>
          <a:xfrm>
            <a:off x="304996" y="1048123"/>
            <a:ext cx="664974" cy="381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63694" y="857251"/>
            <a:ext cx="664974" cy="381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8962" y="2211288"/>
            <a:ext cx="2174266" cy="14118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77036" y="576112"/>
            <a:ext cx="2880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Noto Sans CJK KR Medium" pitchFamily="34" charset="-127"/>
                <a:ea typeface="Noto Sans CJK KR Medium" pitchFamily="34" charset="-127"/>
              </a:rPr>
              <a:t>&lt;TOTAL PRODUCTION&gt;</a:t>
            </a:r>
          </a:p>
          <a:p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-[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1],[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그림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2]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의 표시된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영역을 클릭했을 때</a:t>
            </a:r>
            <a:endParaRPr lang="en-US" altLang="ko-KR" dirty="0" smtClean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순서를 좌측에 예시함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</a:t>
            </a:r>
          </a:p>
          <a:p>
            <a:endParaRPr lang="en-US" altLang="ko-KR" dirty="0"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-</a:t>
            </a:r>
            <a:r>
              <a:rPr lang="ko-KR" altLang="en-US" dirty="0" err="1" smtClean="0">
                <a:latin typeface="Noto Sans CJK KR Medium" pitchFamily="34" charset="-127"/>
                <a:ea typeface="Noto Sans CJK KR Medium" pitchFamily="34" charset="-127"/>
              </a:rPr>
              <a:t>트와이스로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입력했던 모든 자료를 볼 수 있다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간혹 검색기능에 의존하면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업무 특성상 누락되거나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,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오염된 정보가 입력된 것을 놓칠 수 있어 모두 파악하라는 관점에서 부분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검색기능은 구현하지 않음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.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   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0837" y="281822"/>
            <a:ext cx="380585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앨범 재고등록 및 재고와 판매량 확인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97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6165" y="400450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5965" y="4019228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00" y="733103"/>
            <a:ext cx="1694407" cy="3285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32" y="733103"/>
            <a:ext cx="1707297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56295" y="4019228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/>
              <a:t>2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10" y="733103"/>
            <a:ext cx="1787211" cy="3285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305910" y="4007524"/>
            <a:ext cx="9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3]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805965" y="3498229"/>
            <a:ext cx="7663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262603" y="1986061"/>
            <a:ext cx="7663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262603" y="2490117"/>
            <a:ext cx="7663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262603" y="2922165"/>
            <a:ext cx="7663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1503" y="4650357"/>
            <a:ext cx="6167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2"/>
                </a:solidFill>
              </a:rPr>
              <a:t>참고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. Album 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재고확인도 같은 흐름으로 구성됨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.</a:t>
            </a:r>
            <a:endParaRPr lang="ko-KR" altLang="en-US" sz="15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4753" y="667724"/>
            <a:ext cx="28083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&lt;calculator&gt;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-[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1],[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2]</a:t>
            </a:r>
            <a:r>
              <a:rPr lang="ko-KR" altLang="en-US" dirty="0" smtClean="0"/>
              <a:t>의 표시된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영역을 클릭했을 때</a:t>
            </a:r>
            <a:endParaRPr lang="en-US" altLang="ko-KR" dirty="0" smtClean="0"/>
          </a:p>
          <a:p>
            <a:r>
              <a:rPr lang="ko-KR" altLang="en-US" dirty="0" smtClean="0"/>
              <a:t>순서를 좌측에 예시함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방탄소년단으로 입력했던 모든 자료의 합계를 한눈에 볼 수 있도록 제공한 </a:t>
            </a:r>
            <a:endParaRPr lang="en-US" altLang="ko-KR" dirty="0" smtClean="0"/>
          </a:p>
          <a:p>
            <a:r>
              <a:rPr lang="ko-KR" altLang="en-US" dirty="0" smtClean="0"/>
              <a:t>서비스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월별로 데이터 백업을 권장하며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 입력 후 의 자료를 기준으로 계산된 금액이므로 자료등록을 게을리 하지 않기를 권장함</a:t>
            </a:r>
            <a:r>
              <a:rPr lang="en-US" altLang="ko-KR" dirty="0" smtClean="0"/>
              <a:t>.(</a:t>
            </a:r>
            <a:r>
              <a:rPr lang="ko-KR" altLang="en-US" dirty="0" smtClean="0"/>
              <a:t>자료의 </a:t>
            </a:r>
            <a:r>
              <a:rPr lang="ko-KR" altLang="en-US" dirty="0" err="1" smtClean="0"/>
              <a:t>적시성</a:t>
            </a:r>
            <a:r>
              <a:rPr lang="ko-KR" altLang="en-US" dirty="0" smtClean="0"/>
              <a:t> 관점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5599" y="303426"/>
            <a:ext cx="37625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앨범 재고등록 및 재고와 판매량 확인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97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0048" y="286113"/>
            <a:ext cx="200247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장호재 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dirty="0">
                <a:latin typeface="Noto Sans CJK KR Bold" pitchFamily="34" charset="-127"/>
                <a:ea typeface="Noto Sans CJK KR Bold" pitchFamily="34" charset="-127"/>
              </a:rPr>
              <a:t>기본 회계관리</a:t>
            </a:r>
            <a:r>
              <a:rPr lang="en-US" altLang="ko-KR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6165" y="400450"/>
            <a:ext cx="109266" cy="944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75" y="726955"/>
            <a:ext cx="2824238" cy="377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67" y="682629"/>
            <a:ext cx="283926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233176" y="771550"/>
            <a:ext cx="2808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&lt;Income Sheet&gt;</a:t>
            </a:r>
          </a:p>
          <a:p>
            <a:r>
              <a:rPr lang="ko-KR" altLang="en-US" dirty="0" smtClean="0"/>
              <a:t> 표시된 빨간 원은 버튼 처리 되었으며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클릭하면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2]</a:t>
            </a:r>
            <a:r>
              <a:rPr lang="ko-KR" altLang="en-US" dirty="0" smtClean="0"/>
              <a:t>와 같이 구현됨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 매니지먼트 특성상 법적 논쟁 등의 가능성을 고려해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비용 등 정산관련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각 </a:t>
            </a:r>
            <a:r>
              <a:rPr lang="ko-KR" altLang="en-US" dirty="0" smtClean="0"/>
              <a:t>아티스트 별로 </a:t>
            </a:r>
            <a:r>
              <a:rPr lang="en-US" altLang="ko-KR" dirty="0"/>
              <a:t>Table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만들었고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아티스트에 귀속되지 않는 회사 자체 수익 또는 비용은 관리 할 창을 따로 구현함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27683" y="4553365"/>
            <a:ext cx="90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11960" y="4553365"/>
            <a:ext cx="90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/>
              <a:t>2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199772" y="2019569"/>
            <a:ext cx="4618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97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290702" y="1727528"/>
            <a:ext cx="109266" cy="944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9968" y="1499406"/>
            <a:ext cx="2281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Noto Sans CJK KR Bold" pitchFamily="34" charset="-127"/>
                <a:ea typeface="Noto Sans CJK KR Bold" pitchFamily="34" charset="-127"/>
              </a:rPr>
              <a:t>프로젝트</a:t>
            </a:r>
            <a:endParaRPr lang="en-US" altLang="ko-KR" sz="3200" dirty="0" smtClean="0"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3200" dirty="0" smtClean="0">
                <a:latin typeface="Noto Sans CJK KR Bold" pitchFamily="34" charset="-127"/>
                <a:ea typeface="Noto Sans CJK KR Bold" pitchFamily="34" charset="-127"/>
              </a:rPr>
              <a:t>마무리소감</a:t>
            </a:r>
            <a:endParaRPr lang="en-US" altLang="ko-KR" sz="3200" dirty="0"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endParaRPr lang="en-US" altLang="ko-KR" sz="1600" dirty="0" smtClean="0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53" y="3721769"/>
            <a:ext cx="1273742" cy="127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96165" y="390825"/>
            <a:ext cx="109266" cy="944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53" y="3721769"/>
            <a:ext cx="1273742" cy="12737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0048" y="295738"/>
            <a:ext cx="7136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박영혜</a:t>
            </a:r>
            <a:endParaRPr lang="en-US" altLang="ko-KR" dirty="0">
              <a:latin typeface="Noto Sans CJK KR Bold" pitchFamily="34" charset="-127"/>
              <a:ea typeface="Noto Sans CJK KR Bold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976487"/>
              </p:ext>
            </p:extLst>
          </p:nvPr>
        </p:nvGraphicFramePr>
        <p:xfrm>
          <a:off x="595718" y="987574"/>
          <a:ext cx="7936722" cy="3815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5574"/>
                <a:gridCol w="2645574"/>
                <a:gridCol w="2645574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소감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아쉬운 점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극복 방안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18000"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팀원들이 하고 싶은 파트를 먼저 선택하고 남은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로그인을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하게 되면서 굉장히 쉬울 것이라고 생각했는데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너무 많은 알고리즘이 들어가 있어서 놀랐다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구현이 어려운 부분을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우리팀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뿐 아니라 다른 동료들과 함께 이야기하면서 풀어가고 코드를 공유하면서 성장하는 기분이 들고 재미있었음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기본적인 기능 구현만으로도 시간이 많이 걸렸음</a:t>
                      </a:r>
                      <a:endParaRPr lang="en-US" altLang="ko-KR" sz="12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2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구글링을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해서 문제를 해결하고 싶어도 아직 좋은 코드를 구분하지 못하고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비슷한 케이스라도 어떤 코드를 가져와야 할지 구분하는데 어려움이 있어 검색에는 시간을 많이 썼지만 막상 적용한 것은 얼마 안되어 아쉽다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2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초반에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마이페이지를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구현</a:t>
                      </a: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할 때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, 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DAO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에 대한 개념 적립이 잘 안되어서  이틀</a:t>
                      </a: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정도 시간을 소비하게 되었음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2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구현시킨 코드가 </a:t>
                      </a:r>
                      <a:r>
                        <a:rPr lang="ko-KR" altLang="en-US" sz="1200" baseline="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망가질까봐</a:t>
                      </a: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새로운 도전을 많이 해보지 못했음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툴을 다루고 문법을 작성하는데 많은 시간이 필요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..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시간이 중요하다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2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조금 더 과감하게 여러 문법을 도전하는 자세를 가져야겠다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  <a:endParaRPr lang="en-US" altLang="ko-KR" sz="12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6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96165" y="409196"/>
            <a:ext cx="109266" cy="944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53" y="3721769"/>
            <a:ext cx="1273742" cy="12737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0048" y="295738"/>
            <a:ext cx="7136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조지헌</a:t>
            </a:r>
            <a:endParaRPr lang="en-US" altLang="ko-KR" dirty="0">
              <a:latin typeface="Noto Sans CJK KR Bold" pitchFamily="34" charset="-127"/>
              <a:ea typeface="Noto Sans CJK KR Bold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85063"/>
              </p:ext>
            </p:extLst>
          </p:nvPr>
        </p:nvGraphicFramePr>
        <p:xfrm>
          <a:off x="595718" y="987574"/>
          <a:ext cx="7936722" cy="32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5574"/>
                <a:gridCol w="2645574"/>
                <a:gridCol w="2645574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소감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아쉬운 점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극복 방안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18000"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머릿속으로 구상만 하던 멜론차트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크롤링이나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아티스트 프로젝트 관리 프로그램을 구현하게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되서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신기했다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 </a:t>
                      </a: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각자 맡은 부분으로 협심해서 하나의 프로그램을 만든다는 점이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재밌었었음</a:t>
                      </a:r>
                      <a:endParaRPr lang="en-US" altLang="ko-KR" sz="12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생각하는 것을 구현하기 위한 코딩이 잘 되지 않아 아쉬웠다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 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2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크롤링을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통해 </a:t>
                      </a:r>
                      <a:r>
                        <a:rPr lang="en-US" altLang="ko-KR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db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에 앨범의 좋아요 횟수나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유투브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스트리밍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횟수 등을 저장하고 싶었으나 어려움에 포기하여 아쉬웠다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2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처음 아티스트 리스트 항목을 </a:t>
                      </a:r>
                      <a:r>
                        <a:rPr lang="ko-KR" altLang="en-US" sz="1200" baseline="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만들때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하나씩 창을 구현하며 만들었다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 </a:t>
                      </a:r>
                      <a:b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</a:b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내가 생각하지 </a:t>
                      </a:r>
                      <a:r>
                        <a:rPr lang="ko-KR" altLang="en-US" sz="1200" baseline="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못한점을</a:t>
                      </a: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선생님에게 배우며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시작이전에 설계방법에 대해 의논을 나누어야 됨을 크게 느낌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기본에 충실과 응용을 많이 해봐야 함을 절실히 느낌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2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이 모든 코드가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내것이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될 수 있도록 많이 공부하고 노력해야 </a:t>
                      </a:r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겠다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6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41385" y="2079058"/>
            <a:ext cx="45719" cy="3069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1386" y="201470"/>
            <a:ext cx="45719" cy="10016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H="1" flipV="1">
            <a:off x="262483" y="201465"/>
            <a:ext cx="7553229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8868376" y="428446"/>
            <a:ext cx="45719" cy="1070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53" y="3721769"/>
            <a:ext cx="1273742" cy="12737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0048" y="295738"/>
            <a:ext cx="7136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장호재</a:t>
            </a:r>
            <a:endParaRPr lang="en-US" altLang="ko-KR" dirty="0">
              <a:latin typeface="Noto Sans CJK KR Bold" pitchFamily="34" charset="-127"/>
              <a:ea typeface="Noto Sans CJK KR Bold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892909"/>
              </p:ext>
            </p:extLst>
          </p:nvPr>
        </p:nvGraphicFramePr>
        <p:xfrm>
          <a:off x="665581" y="685077"/>
          <a:ext cx="7888071" cy="4304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9357"/>
                <a:gridCol w="2629357"/>
                <a:gridCol w="2629357"/>
              </a:tblGrid>
              <a:tr h="279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소감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아쉬운 점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극복 방안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3984383">
                <a:tc>
                  <a:txBody>
                    <a:bodyPr/>
                    <a:lstStyle/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학습방향을 설정하는 계기가 됨</a:t>
                      </a:r>
                      <a:r>
                        <a:rPr lang="en-US" altLang="ko-KR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sz="14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익숙해지면 해보고 싶은</a:t>
                      </a:r>
                      <a:r>
                        <a:rPr lang="ko-KR" altLang="en-US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것 다 해보고 싶음</a:t>
                      </a:r>
                      <a:r>
                        <a:rPr lang="en-US" altLang="ko-KR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sz="14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그 동안 인식해왔던 세계관이 변화되고 있음</a:t>
                      </a:r>
                      <a:r>
                        <a:rPr lang="en-US" altLang="ko-KR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sz="14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점심을 함께 먹는 것은 중요하다</a:t>
                      </a:r>
                      <a:r>
                        <a:rPr lang="en-US" altLang="ko-KR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sz="14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건강의 중요성을 인식함</a:t>
                      </a:r>
                      <a:r>
                        <a:rPr lang="en-US" altLang="ko-KR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  <a:endParaRPr lang="ko-KR" altLang="en-US" sz="14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‘</a:t>
                      </a:r>
                      <a:r>
                        <a:rPr lang="ko-KR" altLang="en-US" sz="1400" baseline="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재무상태표</a:t>
                      </a:r>
                      <a:r>
                        <a:rPr lang="en-US" altLang="ko-KR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’</a:t>
                      </a:r>
                      <a:r>
                        <a:rPr lang="ko-KR" altLang="en-US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를 구현해보지 못한 점</a:t>
                      </a:r>
                      <a:endParaRPr lang="en-US" altLang="ko-KR" sz="14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marR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4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marR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아직 다른 기능을 쓰는 것이 익숙하지 않아서 하지 못한 모든 것이 아쉬움</a:t>
                      </a:r>
                      <a:r>
                        <a:rPr lang="en-US" altLang="ko-KR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342900" marR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4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marR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좀더 빨리 이 세계에 들어오지 않은 점   </a:t>
                      </a:r>
                      <a:endParaRPr lang="en-US" altLang="ko-KR" sz="14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marR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4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400" baseline="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  </a:t>
                      </a:r>
                      <a:endParaRPr lang="en-US" altLang="ko-KR" sz="14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indent="-342900" algn="ctr" latinLnBrk="1">
                        <a:buFont typeface="+mj-lt"/>
                        <a:buAutoNum type="arabicPeriod"/>
                      </a:pPr>
                      <a:endParaRPr lang="ko-KR" altLang="en-US" sz="14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시간이 해결 해줄 것</a:t>
                      </a:r>
                      <a:r>
                        <a:rPr lang="en-US" altLang="ko-KR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단</a:t>
                      </a:r>
                      <a:r>
                        <a:rPr lang="en-US" altLang="ko-KR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꾸준히 노력한다는 전제조건 有</a:t>
                      </a:r>
                      <a:r>
                        <a:rPr lang="en-US" altLang="ko-KR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)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sz="14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b="1" i="1" u="sng" dirty="0" err="1" smtClean="0">
                          <a:solidFill>
                            <a:srgbClr val="FF000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구글</a:t>
                      </a:r>
                      <a:r>
                        <a:rPr lang="ko-KR" altLang="en-US" sz="1400" b="1" i="1" u="sng" dirty="0" smtClean="0">
                          <a:solidFill>
                            <a:srgbClr val="FF000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과 친해질 것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sz="1400" dirty="0" smtClean="0">
                        <a:solidFill>
                          <a:srgbClr val="FF000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다른 개발자와 자주 소통하여 정보공유를 생활화 할 것</a:t>
                      </a:r>
                      <a:r>
                        <a:rPr lang="en-US" altLang="ko-KR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sz="14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밥 거르지 말고</a:t>
                      </a:r>
                      <a:r>
                        <a:rPr lang="en-US" altLang="ko-KR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틈날 때마다 운동할 것</a:t>
                      </a:r>
                      <a:r>
                        <a:rPr lang="en-US" altLang="ko-KR" sz="14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sz="1400" dirty="0" smtClean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지금 당장 할 것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.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8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6856" y="382018"/>
            <a:ext cx="1099938" cy="386464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ko-KR" altLang="en-US" sz="2000" dirty="0" smtClean="0">
                <a:latin typeface="Noto Sans CJK KR Black" pitchFamily="34" charset="-127"/>
                <a:ea typeface="Noto Sans CJK KR Black" pitchFamily="34" charset="-127"/>
                <a:cs typeface="KoPubWorld돋움체 Bold" panose="00000800000000000000" pitchFamily="2" charset="-127"/>
              </a:rPr>
              <a:t>개발과정</a:t>
            </a:r>
            <a:endParaRPr lang="en-US" altLang="ko-KR" sz="2000" dirty="0">
              <a:latin typeface="Noto Sans CJK KR Black" pitchFamily="34" charset="-127"/>
              <a:ea typeface="Noto Sans CJK KR Black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Group 31">
            <a:extLst>
              <a:ext uri="{FF2B5EF4-FFF2-40B4-BE49-F238E27FC236}">
                <a16:creationId xmlns:a16="http://schemas.microsoft.com/office/drawing/2014/main" xmlns="" id="{95046156-D143-4D76-980B-2EC2D112D7B2}"/>
              </a:ext>
            </a:extLst>
          </p:cNvPr>
          <p:cNvGrpSpPr/>
          <p:nvPr/>
        </p:nvGrpSpPr>
        <p:grpSpPr>
          <a:xfrm>
            <a:off x="6724304" y="3382541"/>
            <a:ext cx="2237636" cy="1368827"/>
            <a:chOff x="-19492" y="3242792"/>
            <a:chExt cx="3245511" cy="3627271"/>
          </a:xfrm>
        </p:grpSpPr>
        <p:grpSp>
          <p:nvGrpSpPr>
            <p:cNvPr id="9" name="Group 22">
              <a:extLst>
                <a:ext uri="{FF2B5EF4-FFF2-40B4-BE49-F238E27FC236}">
                  <a16:creationId xmlns:a16="http://schemas.microsoft.com/office/drawing/2014/main" xmlns="" id="{FCD7B056-10FC-4FA7-9E4F-F79F6248389B}"/>
                </a:ext>
              </a:extLst>
            </p:cNvPr>
            <p:cNvGrpSpPr/>
            <p:nvPr/>
          </p:nvGrpSpPr>
          <p:grpSpPr>
            <a:xfrm>
              <a:off x="623109" y="3242792"/>
              <a:ext cx="1971904" cy="2543969"/>
              <a:chOff x="5284145" y="1511721"/>
              <a:chExt cx="1971904" cy="2543969"/>
            </a:xfrm>
          </p:grpSpPr>
          <p:sp>
            <p:nvSpPr>
              <p:cNvPr id="13" name="Arrow: Up 61">
                <a:extLst>
                  <a:ext uri="{FF2B5EF4-FFF2-40B4-BE49-F238E27FC236}">
                    <a16:creationId xmlns:a16="http://schemas.microsoft.com/office/drawing/2014/main" xmlns="" id="{8D59F8BB-D76E-457B-BEA6-318DACC5A340}"/>
                  </a:ext>
                </a:extLst>
              </p:cNvPr>
              <p:cNvSpPr/>
              <p:nvPr/>
            </p:nvSpPr>
            <p:spPr>
              <a:xfrm rot="2141881">
                <a:off x="7006382" y="1511721"/>
                <a:ext cx="249667" cy="1946212"/>
              </a:xfrm>
              <a:custGeom>
                <a:avLst/>
                <a:gdLst>
                  <a:gd name="connsiteX0" fmla="*/ 0 w 268141"/>
                  <a:gd name="connsiteY0" fmla="*/ 291531 h 1886717"/>
                  <a:gd name="connsiteX1" fmla="*/ 134071 w 268141"/>
                  <a:gd name="connsiteY1" fmla="*/ 0 h 1886717"/>
                  <a:gd name="connsiteX2" fmla="*/ 268141 w 268141"/>
                  <a:gd name="connsiteY2" fmla="*/ 291531 h 1886717"/>
                  <a:gd name="connsiteX3" fmla="*/ 185487 w 268141"/>
                  <a:gd name="connsiteY3" fmla="*/ 291531 h 1886717"/>
                  <a:gd name="connsiteX4" fmla="*/ 185487 w 268141"/>
                  <a:gd name="connsiteY4" fmla="*/ 1886717 h 1886717"/>
                  <a:gd name="connsiteX5" fmla="*/ 82654 w 268141"/>
                  <a:gd name="connsiteY5" fmla="*/ 1886717 h 1886717"/>
                  <a:gd name="connsiteX6" fmla="*/ 82654 w 268141"/>
                  <a:gd name="connsiteY6" fmla="*/ 291531 h 1886717"/>
                  <a:gd name="connsiteX7" fmla="*/ 0 w 268141"/>
                  <a:gd name="connsiteY7" fmla="*/ 291531 h 1886717"/>
                  <a:gd name="connsiteX0" fmla="*/ 0 w 268141"/>
                  <a:gd name="connsiteY0" fmla="*/ 291531 h 1886717"/>
                  <a:gd name="connsiteX1" fmla="*/ 134071 w 268141"/>
                  <a:gd name="connsiteY1" fmla="*/ 0 h 1886717"/>
                  <a:gd name="connsiteX2" fmla="*/ 268141 w 268141"/>
                  <a:gd name="connsiteY2" fmla="*/ 291531 h 1886717"/>
                  <a:gd name="connsiteX3" fmla="*/ 185487 w 268141"/>
                  <a:gd name="connsiteY3" fmla="*/ 291531 h 1886717"/>
                  <a:gd name="connsiteX4" fmla="*/ 185487 w 268141"/>
                  <a:gd name="connsiteY4" fmla="*/ 1886717 h 1886717"/>
                  <a:gd name="connsiteX5" fmla="*/ 82654 w 268141"/>
                  <a:gd name="connsiteY5" fmla="*/ 1886717 h 1886717"/>
                  <a:gd name="connsiteX6" fmla="*/ 89774 w 268141"/>
                  <a:gd name="connsiteY6" fmla="*/ 272599 h 1886717"/>
                  <a:gd name="connsiteX7" fmla="*/ 0 w 268141"/>
                  <a:gd name="connsiteY7" fmla="*/ 291531 h 1886717"/>
                  <a:gd name="connsiteX0" fmla="*/ 0 w 269777"/>
                  <a:gd name="connsiteY0" fmla="*/ 289253 h 1886717"/>
                  <a:gd name="connsiteX1" fmla="*/ 135707 w 269777"/>
                  <a:gd name="connsiteY1" fmla="*/ 0 h 1886717"/>
                  <a:gd name="connsiteX2" fmla="*/ 269777 w 269777"/>
                  <a:gd name="connsiteY2" fmla="*/ 291531 h 1886717"/>
                  <a:gd name="connsiteX3" fmla="*/ 187123 w 269777"/>
                  <a:gd name="connsiteY3" fmla="*/ 291531 h 1886717"/>
                  <a:gd name="connsiteX4" fmla="*/ 187123 w 269777"/>
                  <a:gd name="connsiteY4" fmla="*/ 1886717 h 1886717"/>
                  <a:gd name="connsiteX5" fmla="*/ 84290 w 269777"/>
                  <a:gd name="connsiteY5" fmla="*/ 1886717 h 1886717"/>
                  <a:gd name="connsiteX6" fmla="*/ 91410 w 269777"/>
                  <a:gd name="connsiteY6" fmla="*/ 272599 h 1886717"/>
                  <a:gd name="connsiteX7" fmla="*/ 0 w 269777"/>
                  <a:gd name="connsiteY7" fmla="*/ 289253 h 1886717"/>
                  <a:gd name="connsiteX0" fmla="*/ 0 w 279885"/>
                  <a:gd name="connsiteY0" fmla="*/ 289253 h 1886717"/>
                  <a:gd name="connsiteX1" fmla="*/ 135707 w 279885"/>
                  <a:gd name="connsiteY1" fmla="*/ 0 h 1886717"/>
                  <a:gd name="connsiteX2" fmla="*/ 279885 w 279885"/>
                  <a:gd name="connsiteY2" fmla="*/ 291177 h 1886717"/>
                  <a:gd name="connsiteX3" fmla="*/ 187123 w 279885"/>
                  <a:gd name="connsiteY3" fmla="*/ 291531 h 1886717"/>
                  <a:gd name="connsiteX4" fmla="*/ 187123 w 279885"/>
                  <a:gd name="connsiteY4" fmla="*/ 1886717 h 1886717"/>
                  <a:gd name="connsiteX5" fmla="*/ 84290 w 279885"/>
                  <a:gd name="connsiteY5" fmla="*/ 1886717 h 1886717"/>
                  <a:gd name="connsiteX6" fmla="*/ 91410 w 279885"/>
                  <a:gd name="connsiteY6" fmla="*/ 272599 h 1886717"/>
                  <a:gd name="connsiteX7" fmla="*/ 0 w 279885"/>
                  <a:gd name="connsiteY7" fmla="*/ 289253 h 1886717"/>
                  <a:gd name="connsiteX0" fmla="*/ 0 w 279885"/>
                  <a:gd name="connsiteY0" fmla="*/ 289253 h 1886717"/>
                  <a:gd name="connsiteX1" fmla="*/ 135707 w 279885"/>
                  <a:gd name="connsiteY1" fmla="*/ 0 h 1886717"/>
                  <a:gd name="connsiteX2" fmla="*/ 279885 w 279885"/>
                  <a:gd name="connsiteY2" fmla="*/ 291177 h 1886717"/>
                  <a:gd name="connsiteX3" fmla="*/ 185774 w 279885"/>
                  <a:gd name="connsiteY3" fmla="*/ 275232 h 1886717"/>
                  <a:gd name="connsiteX4" fmla="*/ 187123 w 279885"/>
                  <a:gd name="connsiteY4" fmla="*/ 1886717 h 1886717"/>
                  <a:gd name="connsiteX5" fmla="*/ 84290 w 279885"/>
                  <a:gd name="connsiteY5" fmla="*/ 1886717 h 1886717"/>
                  <a:gd name="connsiteX6" fmla="*/ 91410 w 279885"/>
                  <a:gd name="connsiteY6" fmla="*/ 272599 h 1886717"/>
                  <a:gd name="connsiteX7" fmla="*/ 0 w 279885"/>
                  <a:gd name="connsiteY7" fmla="*/ 289253 h 1886717"/>
                  <a:gd name="connsiteX0" fmla="*/ 0 w 279885"/>
                  <a:gd name="connsiteY0" fmla="*/ 289253 h 1886717"/>
                  <a:gd name="connsiteX1" fmla="*/ 135707 w 279885"/>
                  <a:gd name="connsiteY1" fmla="*/ 0 h 1886717"/>
                  <a:gd name="connsiteX2" fmla="*/ 279885 w 279885"/>
                  <a:gd name="connsiteY2" fmla="*/ 291177 h 1886717"/>
                  <a:gd name="connsiteX3" fmla="*/ 185774 w 279885"/>
                  <a:gd name="connsiteY3" fmla="*/ 275232 h 1886717"/>
                  <a:gd name="connsiteX4" fmla="*/ 187123 w 279885"/>
                  <a:gd name="connsiteY4" fmla="*/ 1886717 h 1886717"/>
                  <a:gd name="connsiteX5" fmla="*/ 94905 w 279885"/>
                  <a:gd name="connsiteY5" fmla="*/ 1834190 h 1886717"/>
                  <a:gd name="connsiteX6" fmla="*/ 91410 w 279885"/>
                  <a:gd name="connsiteY6" fmla="*/ 272599 h 1886717"/>
                  <a:gd name="connsiteX7" fmla="*/ 0 w 279885"/>
                  <a:gd name="connsiteY7" fmla="*/ 289253 h 1886717"/>
                  <a:gd name="connsiteX0" fmla="*/ 0 w 279885"/>
                  <a:gd name="connsiteY0" fmla="*/ 289253 h 1886717"/>
                  <a:gd name="connsiteX1" fmla="*/ 135707 w 279885"/>
                  <a:gd name="connsiteY1" fmla="*/ 0 h 1886717"/>
                  <a:gd name="connsiteX2" fmla="*/ 279885 w 279885"/>
                  <a:gd name="connsiteY2" fmla="*/ 291177 h 1886717"/>
                  <a:gd name="connsiteX3" fmla="*/ 185774 w 279885"/>
                  <a:gd name="connsiteY3" fmla="*/ 275232 h 1886717"/>
                  <a:gd name="connsiteX4" fmla="*/ 187123 w 279885"/>
                  <a:gd name="connsiteY4" fmla="*/ 1886717 h 1886717"/>
                  <a:gd name="connsiteX5" fmla="*/ 90485 w 279885"/>
                  <a:gd name="connsiteY5" fmla="*/ 1885721 h 1886717"/>
                  <a:gd name="connsiteX6" fmla="*/ 91410 w 279885"/>
                  <a:gd name="connsiteY6" fmla="*/ 272599 h 1886717"/>
                  <a:gd name="connsiteX7" fmla="*/ 0 w 279885"/>
                  <a:gd name="connsiteY7" fmla="*/ 289253 h 1886717"/>
                  <a:gd name="connsiteX0" fmla="*/ 0 w 279885"/>
                  <a:gd name="connsiteY0" fmla="*/ 289253 h 1902443"/>
                  <a:gd name="connsiteX1" fmla="*/ 135707 w 279885"/>
                  <a:gd name="connsiteY1" fmla="*/ 0 h 1902443"/>
                  <a:gd name="connsiteX2" fmla="*/ 279885 w 279885"/>
                  <a:gd name="connsiteY2" fmla="*/ 291177 h 1902443"/>
                  <a:gd name="connsiteX3" fmla="*/ 185774 w 279885"/>
                  <a:gd name="connsiteY3" fmla="*/ 275232 h 1902443"/>
                  <a:gd name="connsiteX4" fmla="*/ 160430 w 279885"/>
                  <a:gd name="connsiteY4" fmla="*/ 1902443 h 1902443"/>
                  <a:gd name="connsiteX5" fmla="*/ 90485 w 279885"/>
                  <a:gd name="connsiteY5" fmla="*/ 1885721 h 1902443"/>
                  <a:gd name="connsiteX6" fmla="*/ 91410 w 279885"/>
                  <a:gd name="connsiteY6" fmla="*/ 272599 h 1902443"/>
                  <a:gd name="connsiteX7" fmla="*/ 0 w 279885"/>
                  <a:gd name="connsiteY7" fmla="*/ 289253 h 1902443"/>
                  <a:gd name="connsiteX0" fmla="*/ 0 w 279885"/>
                  <a:gd name="connsiteY0" fmla="*/ 289253 h 1902443"/>
                  <a:gd name="connsiteX1" fmla="*/ 135707 w 279885"/>
                  <a:gd name="connsiteY1" fmla="*/ 0 h 1902443"/>
                  <a:gd name="connsiteX2" fmla="*/ 279885 w 279885"/>
                  <a:gd name="connsiteY2" fmla="*/ 291177 h 1902443"/>
                  <a:gd name="connsiteX3" fmla="*/ 181860 w 279885"/>
                  <a:gd name="connsiteY3" fmla="*/ 274591 h 1902443"/>
                  <a:gd name="connsiteX4" fmla="*/ 160430 w 279885"/>
                  <a:gd name="connsiteY4" fmla="*/ 1902443 h 1902443"/>
                  <a:gd name="connsiteX5" fmla="*/ 90485 w 279885"/>
                  <a:gd name="connsiteY5" fmla="*/ 1885721 h 1902443"/>
                  <a:gd name="connsiteX6" fmla="*/ 91410 w 279885"/>
                  <a:gd name="connsiteY6" fmla="*/ 272599 h 1902443"/>
                  <a:gd name="connsiteX7" fmla="*/ 0 w 279885"/>
                  <a:gd name="connsiteY7" fmla="*/ 289253 h 1902443"/>
                  <a:gd name="connsiteX0" fmla="*/ 0 w 279885"/>
                  <a:gd name="connsiteY0" fmla="*/ 289253 h 1902443"/>
                  <a:gd name="connsiteX1" fmla="*/ 135707 w 279885"/>
                  <a:gd name="connsiteY1" fmla="*/ 0 h 1902443"/>
                  <a:gd name="connsiteX2" fmla="*/ 279885 w 279885"/>
                  <a:gd name="connsiteY2" fmla="*/ 291177 h 1902443"/>
                  <a:gd name="connsiteX3" fmla="*/ 181860 w 279885"/>
                  <a:gd name="connsiteY3" fmla="*/ 274591 h 1902443"/>
                  <a:gd name="connsiteX4" fmla="*/ 160430 w 279885"/>
                  <a:gd name="connsiteY4" fmla="*/ 1902443 h 1902443"/>
                  <a:gd name="connsiteX5" fmla="*/ 90485 w 279885"/>
                  <a:gd name="connsiteY5" fmla="*/ 1885721 h 1902443"/>
                  <a:gd name="connsiteX6" fmla="*/ 91410 w 279885"/>
                  <a:gd name="connsiteY6" fmla="*/ 272599 h 1902443"/>
                  <a:gd name="connsiteX7" fmla="*/ 0 w 279885"/>
                  <a:gd name="connsiteY7" fmla="*/ 289253 h 1902443"/>
                  <a:gd name="connsiteX0" fmla="*/ 0 w 279885"/>
                  <a:gd name="connsiteY0" fmla="*/ 277509 h 1890699"/>
                  <a:gd name="connsiteX1" fmla="*/ 133783 w 279885"/>
                  <a:gd name="connsiteY1" fmla="*/ 0 h 1890699"/>
                  <a:gd name="connsiteX2" fmla="*/ 279885 w 279885"/>
                  <a:gd name="connsiteY2" fmla="*/ 279433 h 1890699"/>
                  <a:gd name="connsiteX3" fmla="*/ 181860 w 279885"/>
                  <a:gd name="connsiteY3" fmla="*/ 262847 h 1890699"/>
                  <a:gd name="connsiteX4" fmla="*/ 160430 w 279885"/>
                  <a:gd name="connsiteY4" fmla="*/ 1890699 h 1890699"/>
                  <a:gd name="connsiteX5" fmla="*/ 90485 w 279885"/>
                  <a:gd name="connsiteY5" fmla="*/ 1873977 h 1890699"/>
                  <a:gd name="connsiteX6" fmla="*/ 91410 w 279885"/>
                  <a:gd name="connsiteY6" fmla="*/ 260855 h 1890699"/>
                  <a:gd name="connsiteX7" fmla="*/ 0 w 279885"/>
                  <a:gd name="connsiteY7" fmla="*/ 277509 h 1890699"/>
                  <a:gd name="connsiteX0" fmla="*/ 0 w 279885"/>
                  <a:gd name="connsiteY0" fmla="*/ 277509 h 1890699"/>
                  <a:gd name="connsiteX1" fmla="*/ 133783 w 279885"/>
                  <a:gd name="connsiteY1" fmla="*/ 0 h 1890699"/>
                  <a:gd name="connsiteX2" fmla="*/ 154830 w 279885"/>
                  <a:gd name="connsiteY2" fmla="*/ 41628 h 1890699"/>
                  <a:gd name="connsiteX3" fmla="*/ 279885 w 279885"/>
                  <a:gd name="connsiteY3" fmla="*/ 279433 h 1890699"/>
                  <a:gd name="connsiteX4" fmla="*/ 181860 w 279885"/>
                  <a:gd name="connsiteY4" fmla="*/ 262847 h 1890699"/>
                  <a:gd name="connsiteX5" fmla="*/ 160430 w 279885"/>
                  <a:gd name="connsiteY5" fmla="*/ 1890699 h 1890699"/>
                  <a:gd name="connsiteX6" fmla="*/ 90485 w 279885"/>
                  <a:gd name="connsiteY6" fmla="*/ 1873977 h 1890699"/>
                  <a:gd name="connsiteX7" fmla="*/ 91410 w 279885"/>
                  <a:gd name="connsiteY7" fmla="*/ 260855 h 1890699"/>
                  <a:gd name="connsiteX8" fmla="*/ 0 w 279885"/>
                  <a:gd name="connsiteY8" fmla="*/ 277509 h 1890699"/>
                  <a:gd name="connsiteX0" fmla="*/ 0 w 279885"/>
                  <a:gd name="connsiteY0" fmla="*/ 277509 h 1890699"/>
                  <a:gd name="connsiteX1" fmla="*/ 133783 w 279885"/>
                  <a:gd name="connsiteY1" fmla="*/ 0 h 1890699"/>
                  <a:gd name="connsiteX2" fmla="*/ 157682 w 279885"/>
                  <a:gd name="connsiteY2" fmla="*/ 11948 h 1890699"/>
                  <a:gd name="connsiteX3" fmla="*/ 279885 w 279885"/>
                  <a:gd name="connsiteY3" fmla="*/ 279433 h 1890699"/>
                  <a:gd name="connsiteX4" fmla="*/ 181860 w 279885"/>
                  <a:gd name="connsiteY4" fmla="*/ 262847 h 1890699"/>
                  <a:gd name="connsiteX5" fmla="*/ 160430 w 279885"/>
                  <a:gd name="connsiteY5" fmla="*/ 1890699 h 1890699"/>
                  <a:gd name="connsiteX6" fmla="*/ 90485 w 279885"/>
                  <a:gd name="connsiteY6" fmla="*/ 1873977 h 1890699"/>
                  <a:gd name="connsiteX7" fmla="*/ 91410 w 279885"/>
                  <a:gd name="connsiteY7" fmla="*/ 260855 h 1890699"/>
                  <a:gd name="connsiteX8" fmla="*/ 0 w 279885"/>
                  <a:gd name="connsiteY8" fmla="*/ 277509 h 1890699"/>
                  <a:gd name="connsiteX0" fmla="*/ 0 w 279885"/>
                  <a:gd name="connsiteY0" fmla="*/ 277509 h 1890699"/>
                  <a:gd name="connsiteX1" fmla="*/ 133783 w 279885"/>
                  <a:gd name="connsiteY1" fmla="*/ 0 h 1890699"/>
                  <a:gd name="connsiteX2" fmla="*/ 158964 w 279885"/>
                  <a:gd name="connsiteY2" fmla="*/ 4119 h 1890699"/>
                  <a:gd name="connsiteX3" fmla="*/ 279885 w 279885"/>
                  <a:gd name="connsiteY3" fmla="*/ 279433 h 1890699"/>
                  <a:gd name="connsiteX4" fmla="*/ 181860 w 279885"/>
                  <a:gd name="connsiteY4" fmla="*/ 262847 h 1890699"/>
                  <a:gd name="connsiteX5" fmla="*/ 160430 w 279885"/>
                  <a:gd name="connsiteY5" fmla="*/ 1890699 h 1890699"/>
                  <a:gd name="connsiteX6" fmla="*/ 90485 w 279885"/>
                  <a:gd name="connsiteY6" fmla="*/ 1873977 h 1890699"/>
                  <a:gd name="connsiteX7" fmla="*/ 91410 w 279885"/>
                  <a:gd name="connsiteY7" fmla="*/ 260855 h 1890699"/>
                  <a:gd name="connsiteX8" fmla="*/ 0 w 279885"/>
                  <a:gd name="connsiteY8" fmla="*/ 277509 h 1890699"/>
                  <a:gd name="connsiteX0" fmla="*/ 0 w 286373"/>
                  <a:gd name="connsiteY0" fmla="*/ 302766 h 1915956"/>
                  <a:gd name="connsiteX1" fmla="*/ 133783 w 286373"/>
                  <a:gd name="connsiteY1" fmla="*/ 25257 h 1915956"/>
                  <a:gd name="connsiteX2" fmla="*/ 286373 w 286373"/>
                  <a:gd name="connsiteY2" fmla="*/ 0 h 1915956"/>
                  <a:gd name="connsiteX3" fmla="*/ 279885 w 286373"/>
                  <a:gd name="connsiteY3" fmla="*/ 304690 h 1915956"/>
                  <a:gd name="connsiteX4" fmla="*/ 181860 w 286373"/>
                  <a:gd name="connsiteY4" fmla="*/ 288104 h 1915956"/>
                  <a:gd name="connsiteX5" fmla="*/ 160430 w 286373"/>
                  <a:gd name="connsiteY5" fmla="*/ 1915956 h 1915956"/>
                  <a:gd name="connsiteX6" fmla="*/ 90485 w 286373"/>
                  <a:gd name="connsiteY6" fmla="*/ 1899234 h 1915956"/>
                  <a:gd name="connsiteX7" fmla="*/ 91410 w 286373"/>
                  <a:gd name="connsiteY7" fmla="*/ 286112 h 1915956"/>
                  <a:gd name="connsiteX8" fmla="*/ 0 w 286373"/>
                  <a:gd name="connsiteY8" fmla="*/ 302766 h 1915956"/>
                  <a:gd name="connsiteX0" fmla="*/ 0 w 286396"/>
                  <a:gd name="connsiteY0" fmla="*/ 318267 h 1931457"/>
                  <a:gd name="connsiteX1" fmla="*/ 133783 w 286396"/>
                  <a:gd name="connsiteY1" fmla="*/ 40758 h 1931457"/>
                  <a:gd name="connsiteX2" fmla="*/ 286373 w 286396"/>
                  <a:gd name="connsiteY2" fmla="*/ 15501 h 1931457"/>
                  <a:gd name="connsiteX3" fmla="*/ 279885 w 286396"/>
                  <a:gd name="connsiteY3" fmla="*/ 320191 h 1931457"/>
                  <a:gd name="connsiteX4" fmla="*/ 181860 w 286396"/>
                  <a:gd name="connsiteY4" fmla="*/ 303605 h 1931457"/>
                  <a:gd name="connsiteX5" fmla="*/ 160430 w 286396"/>
                  <a:gd name="connsiteY5" fmla="*/ 1931457 h 1931457"/>
                  <a:gd name="connsiteX6" fmla="*/ 90485 w 286396"/>
                  <a:gd name="connsiteY6" fmla="*/ 1914735 h 1931457"/>
                  <a:gd name="connsiteX7" fmla="*/ 91410 w 286396"/>
                  <a:gd name="connsiteY7" fmla="*/ 301613 h 1931457"/>
                  <a:gd name="connsiteX8" fmla="*/ 0 w 286396"/>
                  <a:gd name="connsiteY8" fmla="*/ 318267 h 1931457"/>
                  <a:gd name="connsiteX0" fmla="*/ 0 w 286391"/>
                  <a:gd name="connsiteY0" fmla="*/ 325779 h 1938969"/>
                  <a:gd name="connsiteX1" fmla="*/ 133783 w 286391"/>
                  <a:gd name="connsiteY1" fmla="*/ 48270 h 1938969"/>
                  <a:gd name="connsiteX2" fmla="*/ 286373 w 286391"/>
                  <a:gd name="connsiteY2" fmla="*/ 23013 h 1938969"/>
                  <a:gd name="connsiteX3" fmla="*/ 279885 w 286391"/>
                  <a:gd name="connsiteY3" fmla="*/ 327703 h 1938969"/>
                  <a:gd name="connsiteX4" fmla="*/ 181860 w 286391"/>
                  <a:gd name="connsiteY4" fmla="*/ 311117 h 1938969"/>
                  <a:gd name="connsiteX5" fmla="*/ 160430 w 286391"/>
                  <a:gd name="connsiteY5" fmla="*/ 1938969 h 1938969"/>
                  <a:gd name="connsiteX6" fmla="*/ 90485 w 286391"/>
                  <a:gd name="connsiteY6" fmla="*/ 1922247 h 1938969"/>
                  <a:gd name="connsiteX7" fmla="*/ 91410 w 286391"/>
                  <a:gd name="connsiteY7" fmla="*/ 309125 h 1938969"/>
                  <a:gd name="connsiteX8" fmla="*/ 0 w 286391"/>
                  <a:gd name="connsiteY8" fmla="*/ 325779 h 1938969"/>
                  <a:gd name="connsiteX0" fmla="*/ 0 w 279885"/>
                  <a:gd name="connsiteY0" fmla="*/ 310247 h 1923437"/>
                  <a:gd name="connsiteX1" fmla="*/ 133783 w 279885"/>
                  <a:gd name="connsiteY1" fmla="*/ 32738 h 1923437"/>
                  <a:gd name="connsiteX2" fmla="*/ 177541 w 279885"/>
                  <a:gd name="connsiteY2" fmla="*/ 33870 h 1923437"/>
                  <a:gd name="connsiteX3" fmla="*/ 279885 w 279885"/>
                  <a:gd name="connsiteY3" fmla="*/ 312171 h 1923437"/>
                  <a:gd name="connsiteX4" fmla="*/ 181860 w 279885"/>
                  <a:gd name="connsiteY4" fmla="*/ 295585 h 1923437"/>
                  <a:gd name="connsiteX5" fmla="*/ 160430 w 279885"/>
                  <a:gd name="connsiteY5" fmla="*/ 1923437 h 1923437"/>
                  <a:gd name="connsiteX6" fmla="*/ 90485 w 279885"/>
                  <a:gd name="connsiteY6" fmla="*/ 1906715 h 1923437"/>
                  <a:gd name="connsiteX7" fmla="*/ 91410 w 279885"/>
                  <a:gd name="connsiteY7" fmla="*/ 293593 h 1923437"/>
                  <a:gd name="connsiteX8" fmla="*/ 0 w 279885"/>
                  <a:gd name="connsiteY8" fmla="*/ 310247 h 1923437"/>
                  <a:gd name="connsiteX0" fmla="*/ 0 w 279885"/>
                  <a:gd name="connsiteY0" fmla="*/ 309167 h 1922357"/>
                  <a:gd name="connsiteX1" fmla="*/ 133783 w 279885"/>
                  <a:gd name="connsiteY1" fmla="*/ 31658 h 1922357"/>
                  <a:gd name="connsiteX2" fmla="*/ 177541 w 279885"/>
                  <a:gd name="connsiteY2" fmla="*/ 32790 h 1922357"/>
                  <a:gd name="connsiteX3" fmla="*/ 279885 w 279885"/>
                  <a:gd name="connsiteY3" fmla="*/ 311091 h 1922357"/>
                  <a:gd name="connsiteX4" fmla="*/ 181860 w 279885"/>
                  <a:gd name="connsiteY4" fmla="*/ 294505 h 1922357"/>
                  <a:gd name="connsiteX5" fmla="*/ 160430 w 279885"/>
                  <a:gd name="connsiteY5" fmla="*/ 1922357 h 1922357"/>
                  <a:gd name="connsiteX6" fmla="*/ 90485 w 279885"/>
                  <a:gd name="connsiteY6" fmla="*/ 1905635 h 1922357"/>
                  <a:gd name="connsiteX7" fmla="*/ 91410 w 279885"/>
                  <a:gd name="connsiteY7" fmla="*/ 292513 h 1922357"/>
                  <a:gd name="connsiteX8" fmla="*/ 0 w 279885"/>
                  <a:gd name="connsiteY8" fmla="*/ 309167 h 192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885" h="1922357">
                    <a:moveTo>
                      <a:pt x="0" y="309167"/>
                    </a:moveTo>
                    <a:cubicBezTo>
                      <a:pt x="39685" y="209830"/>
                      <a:pt x="88547" y="128076"/>
                      <a:pt x="133783" y="31658"/>
                    </a:cubicBezTo>
                    <a:cubicBezTo>
                      <a:pt x="154544" y="-13848"/>
                      <a:pt x="160780" y="-7470"/>
                      <a:pt x="177541" y="32790"/>
                    </a:cubicBezTo>
                    <a:lnTo>
                      <a:pt x="279885" y="311091"/>
                    </a:lnTo>
                    <a:lnTo>
                      <a:pt x="181860" y="294505"/>
                    </a:lnTo>
                    <a:cubicBezTo>
                      <a:pt x="182310" y="831667"/>
                      <a:pt x="159980" y="1385195"/>
                      <a:pt x="160430" y="1922357"/>
                    </a:cubicBezTo>
                    <a:lnTo>
                      <a:pt x="90485" y="1905635"/>
                    </a:lnTo>
                    <a:cubicBezTo>
                      <a:pt x="92858" y="1367596"/>
                      <a:pt x="89037" y="830552"/>
                      <a:pt x="91410" y="292513"/>
                    </a:cubicBezTo>
                    <a:lnTo>
                      <a:pt x="0" y="309167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Y중고딕" pitchFamily="18" charset="-127"/>
                  <a:ea typeface="HY중고딕" pitchFamily="18" charset="-127"/>
                </a:endParaRPr>
              </a:p>
            </p:txBody>
          </p:sp>
          <p:sp>
            <p:nvSpPr>
              <p:cNvPr id="14" name="Trapezoid 24">
                <a:extLst>
                  <a:ext uri="{FF2B5EF4-FFF2-40B4-BE49-F238E27FC236}">
                    <a16:creationId xmlns:a16="http://schemas.microsoft.com/office/drawing/2014/main" xmlns="" id="{D92E7421-BE01-4BAB-A714-D441A9EB7BC0}"/>
                  </a:ext>
                </a:extLst>
              </p:cNvPr>
              <p:cNvSpPr/>
              <p:nvPr/>
            </p:nvSpPr>
            <p:spPr>
              <a:xfrm rot="16365077">
                <a:off x="6290482" y="2943550"/>
                <a:ext cx="64394" cy="599441"/>
              </a:xfrm>
              <a:prstGeom prst="trapezoid">
                <a:avLst>
                  <a:gd name="adj" fmla="val 9488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Y중고딕" pitchFamily="18" charset="-127"/>
                  <a:ea typeface="HY중고딕" pitchFamily="18" charset="-127"/>
                </a:endParaRPr>
              </a:p>
            </p:txBody>
          </p:sp>
          <p:sp>
            <p:nvSpPr>
              <p:cNvPr id="15" name="Trapezoid 25">
                <a:extLst>
                  <a:ext uri="{FF2B5EF4-FFF2-40B4-BE49-F238E27FC236}">
                    <a16:creationId xmlns:a16="http://schemas.microsoft.com/office/drawing/2014/main" xmlns="" id="{2403FB9B-05BE-402E-AAB0-AE67120342F9}"/>
                  </a:ext>
                </a:extLst>
              </p:cNvPr>
              <p:cNvSpPr/>
              <p:nvPr/>
            </p:nvSpPr>
            <p:spPr>
              <a:xfrm rot="12169466">
                <a:off x="5861680" y="3179713"/>
                <a:ext cx="60413" cy="875977"/>
              </a:xfrm>
              <a:prstGeom prst="trapezoid">
                <a:avLst>
                  <a:gd name="adj" fmla="val 9488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Y중고딕" pitchFamily="18" charset="-127"/>
                  <a:ea typeface="HY중고딕" pitchFamily="18" charset="-127"/>
                </a:endParaRPr>
              </a:p>
            </p:txBody>
          </p:sp>
          <p:sp>
            <p:nvSpPr>
              <p:cNvPr id="16" name="Trapezoid 26">
                <a:extLst>
                  <a:ext uri="{FF2B5EF4-FFF2-40B4-BE49-F238E27FC236}">
                    <a16:creationId xmlns:a16="http://schemas.microsoft.com/office/drawing/2014/main" xmlns="" id="{10193E32-B1A1-43B2-A86F-5115C5482D63}"/>
                  </a:ext>
                </a:extLst>
              </p:cNvPr>
              <p:cNvSpPr/>
              <p:nvPr/>
            </p:nvSpPr>
            <p:spPr>
              <a:xfrm rot="17376167">
                <a:off x="5515185" y="3692773"/>
                <a:ext cx="42080" cy="480337"/>
              </a:xfrm>
              <a:prstGeom prst="trapezoid">
                <a:avLst>
                  <a:gd name="adj" fmla="val 9488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Y중고딕" pitchFamily="18" charset="-127"/>
                  <a:ea typeface="HY중고딕" pitchFamily="18" charset="-127"/>
                </a:endParaRPr>
              </a:p>
            </p:txBody>
          </p:sp>
          <p:sp>
            <p:nvSpPr>
              <p:cNvPr id="17" name="Trapezoid 27">
                <a:extLst>
                  <a:ext uri="{FF2B5EF4-FFF2-40B4-BE49-F238E27FC236}">
                    <a16:creationId xmlns:a16="http://schemas.microsoft.com/office/drawing/2014/main" xmlns="" id="{39B8C398-3526-4AE2-BBEB-8E37858908F9}"/>
                  </a:ext>
                </a:extLst>
              </p:cNvPr>
              <p:cNvSpPr/>
              <p:nvPr/>
            </p:nvSpPr>
            <p:spPr>
              <a:xfrm rot="12369361">
                <a:off x="5284145" y="3851314"/>
                <a:ext cx="49164" cy="116592"/>
              </a:xfrm>
              <a:prstGeom prst="trapezoid">
                <a:avLst>
                  <a:gd name="adj" fmla="val 9488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Y중고딕" pitchFamily="18" charset="-127"/>
                  <a:ea typeface="HY중고딕" pitchFamily="18" charset="-127"/>
                </a:endParaRPr>
              </a:p>
            </p:txBody>
          </p:sp>
        </p:grpSp>
        <p:grpSp>
          <p:nvGrpSpPr>
            <p:cNvPr id="10" name="Graphic 51">
              <a:extLst>
                <a:ext uri="{FF2B5EF4-FFF2-40B4-BE49-F238E27FC236}">
                  <a16:creationId xmlns:a16="http://schemas.microsoft.com/office/drawing/2014/main" xmlns="" id="{0E04AFB5-FE64-4CE6-91FC-24333A1E93F3}"/>
                </a:ext>
              </a:extLst>
            </p:cNvPr>
            <p:cNvGrpSpPr/>
            <p:nvPr/>
          </p:nvGrpSpPr>
          <p:grpSpPr>
            <a:xfrm>
              <a:off x="-19492" y="3690932"/>
              <a:ext cx="3245511" cy="3179131"/>
              <a:chOff x="4814437" y="3432705"/>
              <a:chExt cx="3245511" cy="3179131"/>
            </a:xfrm>
          </p:grpSpPr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xmlns="" id="{1F1FC5A6-9C23-466E-B8A1-A5387CDA6652}"/>
                  </a:ext>
                </a:extLst>
              </p:cNvPr>
              <p:cNvSpPr/>
              <p:nvPr/>
            </p:nvSpPr>
            <p:spPr>
              <a:xfrm>
                <a:off x="4814437" y="4774994"/>
                <a:ext cx="3111947" cy="1836842"/>
              </a:xfrm>
              <a:custGeom>
                <a:avLst/>
                <a:gdLst>
                  <a:gd name="connsiteX0" fmla="*/ 2517670 w 3111946"/>
                  <a:gd name="connsiteY0" fmla="*/ 1502795 h 1836841"/>
                  <a:gd name="connsiteX1" fmla="*/ 2403600 w 3111946"/>
                  <a:gd name="connsiteY1" fmla="*/ 1713704 h 1836841"/>
                  <a:gd name="connsiteX2" fmla="*/ 2329506 w 3111946"/>
                  <a:gd name="connsiteY2" fmla="*/ 1819504 h 1836841"/>
                  <a:gd name="connsiteX3" fmla="*/ 2211990 w 3111946"/>
                  <a:gd name="connsiteY3" fmla="*/ 1836735 h 1836841"/>
                  <a:gd name="connsiteX4" fmla="*/ 1638881 w 3111946"/>
                  <a:gd name="connsiteY4" fmla="*/ 1836735 h 1836841"/>
                  <a:gd name="connsiteX5" fmla="*/ 492320 w 3111946"/>
                  <a:gd name="connsiteY5" fmla="*/ 1836735 h 1836841"/>
                  <a:gd name="connsiteX6" fmla="*/ 22254 w 3111946"/>
                  <a:gd name="connsiteY6" fmla="*/ 1836735 h 1836841"/>
                  <a:gd name="connsiteX7" fmla="*/ 8469 w 3111946"/>
                  <a:gd name="connsiteY7" fmla="*/ 1822950 h 1836841"/>
                  <a:gd name="connsiteX8" fmla="*/ 9158 w 3111946"/>
                  <a:gd name="connsiteY8" fmla="*/ 689484 h 1836841"/>
                  <a:gd name="connsiteX9" fmla="*/ 7091 w 3111946"/>
                  <a:gd name="connsiteY9" fmla="*/ 455485 h 1836841"/>
                  <a:gd name="connsiteX10" fmla="*/ 5368 w 3111946"/>
                  <a:gd name="connsiteY10" fmla="*/ 335556 h 1836841"/>
                  <a:gd name="connsiteX11" fmla="*/ 3644 w 3111946"/>
                  <a:gd name="connsiteY11" fmla="*/ 225621 h 1836841"/>
                  <a:gd name="connsiteX12" fmla="*/ 107031 w 3111946"/>
                  <a:gd name="connsiteY12" fmla="*/ 212181 h 1836841"/>
                  <a:gd name="connsiteX13" fmla="*/ 183882 w 3111946"/>
                  <a:gd name="connsiteY13" fmla="*/ 200119 h 1836841"/>
                  <a:gd name="connsiteX14" fmla="*/ 331726 w 3111946"/>
                  <a:gd name="connsiteY14" fmla="*/ 279727 h 1836841"/>
                  <a:gd name="connsiteX15" fmla="*/ 382041 w 3111946"/>
                  <a:gd name="connsiteY15" fmla="*/ 340381 h 1836841"/>
                  <a:gd name="connsiteX16" fmla="*/ 494732 w 3111946"/>
                  <a:gd name="connsiteY16" fmla="*/ 477541 h 1836841"/>
                  <a:gd name="connsiteX17" fmla="*/ 511619 w 3111946"/>
                  <a:gd name="connsiteY17" fmla="*/ 548878 h 1836841"/>
                  <a:gd name="connsiteX18" fmla="*/ 569860 w 3111946"/>
                  <a:gd name="connsiteY18" fmla="*/ 583340 h 1836841"/>
                  <a:gd name="connsiteX19" fmla="*/ 668078 w 3111946"/>
                  <a:gd name="connsiteY19" fmla="*/ 640203 h 1836841"/>
                  <a:gd name="connsiteX20" fmla="*/ 1070253 w 3111946"/>
                  <a:gd name="connsiteY20" fmla="*/ 834915 h 1836841"/>
                  <a:gd name="connsiteX21" fmla="*/ 1417289 w 3111946"/>
                  <a:gd name="connsiteY21" fmla="*/ 916591 h 1836841"/>
                  <a:gd name="connsiteX22" fmla="*/ 1762946 w 3111946"/>
                  <a:gd name="connsiteY22" fmla="*/ 954499 h 1836841"/>
                  <a:gd name="connsiteX23" fmla="*/ 1855649 w 3111946"/>
                  <a:gd name="connsiteY23" fmla="*/ 917969 h 1836841"/>
                  <a:gd name="connsiteX24" fmla="*/ 1997634 w 3111946"/>
                  <a:gd name="connsiteY24" fmla="*/ 733940 h 1836841"/>
                  <a:gd name="connsiteX25" fmla="*/ 2127212 w 3111946"/>
                  <a:gd name="connsiteY25" fmla="*/ 504421 h 1836841"/>
                  <a:gd name="connsiteX26" fmla="*/ 2345359 w 3111946"/>
                  <a:gd name="connsiteY26" fmla="*/ 47451 h 1836841"/>
                  <a:gd name="connsiteX27" fmla="*/ 2593143 w 3111946"/>
                  <a:gd name="connsiteY27" fmla="*/ 48829 h 1836841"/>
                  <a:gd name="connsiteX28" fmla="*/ 2813702 w 3111946"/>
                  <a:gd name="connsiteY28" fmla="*/ 191159 h 1836841"/>
                  <a:gd name="connsiteX29" fmla="*/ 2979465 w 3111946"/>
                  <a:gd name="connsiteY29" fmla="*/ 373120 h 1836841"/>
                  <a:gd name="connsiteX30" fmla="*/ 3052525 w 3111946"/>
                  <a:gd name="connsiteY30" fmla="*/ 472716 h 1836841"/>
                  <a:gd name="connsiteX31" fmla="*/ 3111111 w 3111946"/>
                  <a:gd name="connsiteY31" fmla="*/ 568866 h 1836841"/>
                  <a:gd name="connsiteX32" fmla="*/ 3033571 w 3111946"/>
                  <a:gd name="connsiteY32" fmla="*/ 678456 h 1836841"/>
                  <a:gd name="connsiteX33" fmla="*/ 2942246 w 3111946"/>
                  <a:gd name="connsiteY33" fmla="*/ 809068 h 1836841"/>
                  <a:gd name="connsiteX34" fmla="*/ 2733060 w 3111946"/>
                  <a:gd name="connsiteY34" fmla="*/ 1117506 h 1836841"/>
                  <a:gd name="connsiteX35" fmla="*/ 2522495 w 3111946"/>
                  <a:gd name="connsiteY35" fmla="*/ 1490044 h 1836841"/>
                  <a:gd name="connsiteX36" fmla="*/ 2517670 w 3111946"/>
                  <a:gd name="connsiteY36" fmla="*/ 1502795 h 1836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111946" h="1836841">
                    <a:moveTo>
                      <a:pt x="2517670" y="1502795"/>
                    </a:moveTo>
                    <a:cubicBezTo>
                      <a:pt x="2484931" y="1575855"/>
                      <a:pt x="2446678" y="1646503"/>
                      <a:pt x="2403600" y="1713704"/>
                    </a:cubicBezTo>
                    <a:cubicBezTo>
                      <a:pt x="2380510" y="1749545"/>
                      <a:pt x="2357076" y="1787109"/>
                      <a:pt x="2329506" y="1819504"/>
                    </a:cubicBezTo>
                    <a:cubicBezTo>
                      <a:pt x="2303659" y="1850175"/>
                      <a:pt x="2250587" y="1836735"/>
                      <a:pt x="2211990" y="1836735"/>
                    </a:cubicBezTo>
                    <a:cubicBezTo>
                      <a:pt x="2021068" y="1836735"/>
                      <a:pt x="1829803" y="1836735"/>
                      <a:pt x="1638881" y="1836735"/>
                    </a:cubicBezTo>
                    <a:cubicBezTo>
                      <a:pt x="1256694" y="1836735"/>
                      <a:pt x="874507" y="1836735"/>
                      <a:pt x="492320" y="1836735"/>
                    </a:cubicBezTo>
                    <a:cubicBezTo>
                      <a:pt x="335517" y="1836735"/>
                      <a:pt x="179058" y="1836735"/>
                      <a:pt x="22254" y="1836735"/>
                    </a:cubicBezTo>
                    <a:cubicBezTo>
                      <a:pt x="10881" y="1836735"/>
                      <a:pt x="8469" y="1834322"/>
                      <a:pt x="8469" y="1822950"/>
                    </a:cubicBezTo>
                    <a:cubicBezTo>
                      <a:pt x="8814" y="1445243"/>
                      <a:pt x="10881" y="1067191"/>
                      <a:pt x="9158" y="689484"/>
                    </a:cubicBezTo>
                    <a:cubicBezTo>
                      <a:pt x="8814" y="611599"/>
                      <a:pt x="8125" y="533714"/>
                      <a:pt x="7091" y="455485"/>
                    </a:cubicBezTo>
                    <a:cubicBezTo>
                      <a:pt x="6746" y="415508"/>
                      <a:pt x="6057" y="375532"/>
                      <a:pt x="5368" y="335556"/>
                    </a:cubicBezTo>
                    <a:cubicBezTo>
                      <a:pt x="5023" y="300060"/>
                      <a:pt x="-5316" y="260428"/>
                      <a:pt x="3644" y="225621"/>
                    </a:cubicBezTo>
                    <a:cubicBezTo>
                      <a:pt x="15017" y="181854"/>
                      <a:pt x="72914" y="210802"/>
                      <a:pt x="107031" y="212181"/>
                    </a:cubicBezTo>
                    <a:cubicBezTo>
                      <a:pt x="133567" y="213215"/>
                      <a:pt x="159069" y="200119"/>
                      <a:pt x="183882" y="200119"/>
                    </a:cubicBezTo>
                    <a:cubicBezTo>
                      <a:pt x="247638" y="176340"/>
                      <a:pt x="296229" y="236994"/>
                      <a:pt x="331726" y="279727"/>
                    </a:cubicBezTo>
                    <a:cubicBezTo>
                      <a:pt x="348612" y="300060"/>
                      <a:pt x="365154" y="320048"/>
                      <a:pt x="382041" y="340381"/>
                    </a:cubicBezTo>
                    <a:cubicBezTo>
                      <a:pt x="423051" y="381391"/>
                      <a:pt x="458892" y="431706"/>
                      <a:pt x="494732" y="477541"/>
                    </a:cubicBezTo>
                    <a:cubicBezTo>
                      <a:pt x="511274" y="498563"/>
                      <a:pt x="497489" y="528890"/>
                      <a:pt x="511619" y="548878"/>
                    </a:cubicBezTo>
                    <a:cubicBezTo>
                      <a:pt x="523681" y="565420"/>
                      <a:pt x="552629" y="573346"/>
                      <a:pt x="569860" y="583340"/>
                    </a:cubicBezTo>
                    <a:cubicBezTo>
                      <a:pt x="602599" y="602294"/>
                      <a:pt x="635339" y="621249"/>
                      <a:pt x="668078" y="640203"/>
                    </a:cubicBezTo>
                    <a:cubicBezTo>
                      <a:pt x="799035" y="716365"/>
                      <a:pt x="926890" y="784600"/>
                      <a:pt x="1070253" y="834915"/>
                    </a:cubicBezTo>
                    <a:cubicBezTo>
                      <a:pt x="1182600" y="874202"/>
                      <a:pt x="1299428" y="899015"/>
                      <a:pt x="1417289" y="916591"/>
                    </a:cubicBezTo>
                    <a:cubicBezTo>
                      <a:pt x="1531014" y="933477"/>
                      <a:pt x="1651288" y="930376"/>
                      <a:pt x="1762946" y="954499"/>
                    </a:cubicBezTo>
                    <a:cubicBezTo>
                      <a:pt x="1801888" y="962770"/>
                      <a:pt x="1828424" y="937957"/>
                      <a:pt x="1855649" y="917969"/>
                    </a:cubicBezTo>
                    <a:cubicBezTo>
                      <a:pt x="1921472" y="869722"/>
                      <a:pt x="1956624" y="802865"/>
                      <a:pt x="1997634" y="733940"/>
                    </a:cubicBezTo>
                    <a:cubicBezTo>
                      <a:pt x="2042780" y="658468"/>
                      <a:pt x="2085857" y="581961"/>
                      <a:pt x="2127212" y="504421"/>
                    </a:cubicBezTo>
                    <a:cubicBezTo>
                      <a:pt x="2207165" y="355199"/>
                      <a:pt x="2270576" y="199085"/>
                      <a:pt x="2345359" y="47451"/>
                    </a:cubicBezTo>
                    <a:cubicBezTo>
                      <a:pt x="2390160" y="-43874"/>
                      <a:pt x="2523184" y="19536"/>
                      <a:pt x="2593143" y="48829"/>
                    </a:cubicBezTo>
                    <a:cubicBezTo>
                      <a:pt x="2674474" y="82602"/>
                      <a:pt x="2748568" y="132573"/>
                      <a:pt x="2813702" y="191159"/>
                    </a:cubicBezTo>
                    <a:cubicBezTo>
                      <a:pt x="2875045" y="245954"/>
                      <a:pt x="2929150" y="308331"/>
                      <a:pt x="2979465" y="373120"/>
                    </a:cubicBezTo>
                    <a:cubicBezTo>
                      <a:pt x="3004623" y="405859"/>
                      <a:pt x="3028747" y="439288"/>
                      <a:pt x="3052525" y="472716"/>
                    </a:cubicBezTo>
                    <a:cubicBezTo>
                      <a:pt x="3064932" y="489947"/>
                      <a:pt x="3119382" y="547499"/>
                      <a:pt x="3111111" y="568866"/>
                    </a:cubicBezTo>
                    <a:cubicBezTo>
                      <a:pt x="3095259" y="610565"/>
                      <a:pt x="3058729" y="642271"/>
                      <a:pt x="3033571" y="678456"/>
                    </a:cubicBezTo>
                    <a:cubicBezTo>
                      <a:pt x="3003244" y="721879"/>
                      <a:pt x="2972573" y="765646"/>
                      <a:pt x="2942246" y="809068"/>
                    </a:cubicBezTo>
                    <a:cubicBezTo>
                      <a:pt x="2873321" y="912455"/>
                      <a:pt x="2799227" y="1012396"/>
                      <a:pt x="2733060" y="1117506"/>
                    </a:cubicBezTo>
                    <a:cubicBezTo>
                      <a:pt x="2657587" y="1237779"/>
                      <a:pt x="2579358" y="1360121"/>
                      <a:pt x="2522495" y="1490044"/>
                    </a:cubicBezTo>
                    <a:cubicBezTo>
                      <a:pt x="2521461" y="1494868"/>
                      <a:pt x="2519393" y="1499004"/>
                      <a:pt x="2517670" y="15027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중고딕" pitchFamily="18" charset="-127"/>
                  <a:ea typeface="HY중고딕" pitchFamily="18" charset="-127"/>
                </a:endParaRPr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xmlns="" id="{2C896616-C7FC-4A0A-ADD2-6CD0BF7EE5FC}"/>
                  </a:ext>
                </a:extLst>
              </p:cNvPr>
              <p:cNvSpPr/>
              <p:nvPr/>
            </p:nvSpPr>
            <p:spPr>
              <a:xfrm>
                <a:off x="7129466" y="3432705"/>
                <a:ext cx="930482" cy="1464649"/>
              </a:xfrm>
              <a:custGeom>
                <a:avLst/>
                <a:gdLst>
                  <a:gd name="connsiteX0" fmla="*/ 897402 w 930482"/>
                  <a:gd name="connsiteY0" fmla="*/ 873838 h 1464648"/>
                  <a:gd name="connsiteX1" fmla="*/ 793671 w 930482"/>
                  <a:gd name="connsiteY1" fmla="*/ 1069240 h 1464648"/>
                  <a:gd name="connsiteX2" fmla="*/ 603439 w 930482"/>
                  <a:gd name="connsiteY2" fmla="*/ 1334255 h 1464648"/>
                  <a:gd name="connsiteX3" fmla="*/ 568632 w 930482"/>
                  <a:gd name="connsiteY3" fmla="*/ 1464867 h 1464648"/>
                  <a:gd name="connsiteX4" fmla="*/ 547954 w 930482"/>
                  <a:gd name="connsiteY4" fmla="*/ 1460043 h 1464648"/>
                  <a:gd name="connsiteX5" fmla="*/ 387015 w 930482"/>
                  <a:gd name="connsiteY5" fmla="*/ 1371130 h 1464648"/>
                  <a:gd name="connsiteX6" fmla="*/ 238827 w 930482"/>
                  <a:gd name="connsiteY6" fmla="*/ 1317369 h 1464648"/>
                  <a:gd name="connsiteX7" fmla="*/ 126136 w 930482"/>
                  <a:gd name="connsiteY7" fmla="*/ 1308753 h 1464648"/>
                  <a:gd name="connsiteX8" fmla="*/ 54109 w 930482"/>
                  <a:gd name="connsiteY8" fmla="*/ 1173661 h 1464648"/>
                  <a:gd name="connsiteX9" fmla="*/ 4 w 930482"/>
                  <a:gd name="connsiteY9" fmla="*/ 913815 h 1464648"/>
                  <a:gd name="connsiteX10" fmla="*/ 23438 w 930482"/>
                  <a:gd name="connsiteY10" fmla="*/ 783892 h 1464648"/>
                  <a:gd name="connsiteX11" fmla="*/ 51697 w 930482"/>
                  <a:gd name="connsiteY11" fmla="*/ 406185 h 1464648"/>
                  <a:gd name="connsiteX12" fmla="*/ 54454 w 930482"/>
                  <a:gd name="connsiteY12" fmla="*/ 396191 h 1464648"/>
                  <a:gd name="connsiteX13" fmla="*/ 99255 w 930482"/>
                  <a:gd name="connsiteY13" fmla="*/ 389987 h 1464648"/>
                  <a:gd name="connsiteX14" fmla="*/ 160943 w 930482"/>
                  <a:gd name="connsiteY14" fmla="*/ 415145 h 1464648"/>
                  <a:gd name="connsiteX15" fmla="*/ 191269 w 930482"/>
                  <a:gd name="connsiteY15" fmla="*/ 492685 h 1464648"/>
                  <a:gd name="connsiteX16" fmla="*/ 206433 w 930482"/>
                  <a:gd name="connsiteY16" fmla="*/ 640873 h 1464648"/>
                  <a:gd name="connsiteX17" fmla="*/ 207122 w 930482"/>
                  <a:gd name="connsiteY17" fmla="*/ 710832 h 1464648"/>
                  <a:gd name="connsiteX18" fmla="*/ 207811 w 930482"/>
                  <a:gd name="connsiteY18" fmla="*/ 774242 h 1464648"/>
                  <a:gd name="connsiteX19" fmla="*/ 246065 w 930482"/>
                  <a:gd name="connsiteY19" fmla="*/ 673612 h 1464648"/>
                  <a:gd name="connsiteX20" fmla="*/ 361513 w 930482"/>
                  <a:gd name="connsiteY20" fmla="*/ 376547 h 1464648"/>
                  <a:gd name="connsiteX21" fmla="*/ 472482 w 930482"/>
                  <a:gd name="connsiteY21" fmla="*/ 93611 h 1464648"/>
                  <a:gd name="connsiteX22" fmla="*/ 522452 w 930482"/>
                  <a:gd name="connsiteY22" fmla="*/ 20207 h 1464648"/>
                  <a:gd name="connsiteX23" fmla="*/ 573457 w 930482"/>
                  <a:gd name="connsiteY23" fmla="*/ 1252 h 1464648"/>
                  <a:gd name="connsiteX24" fmla="*/ 606540 w 930482"/>
                  <a:gd name="connsiteY24" fmla="*/ 119458 h 1464648"/>
                  <a:gd name="connsiteX25" fmla="*/ 578970 w 930482"/>
                  <a:gd name="connsiteY25" fmla="*/ 237319 h 1464648"/>
                  <a:gd name="connsiteX26" fmla="*/ 528656 w 930482"/>
                  <a:gd name="connsiteY26" fmla="*/ 414800 h 1464648"/>
                  <a:gd name="connsiteX27" fmla="*/ 506600 w 930482"/>
                  <a:gd name="connsiteY27" fmla="*/ 586423 h 1464648"/>
                  <a:gd name="connsiteX28" fmla="*/ 518317 w 930482"/>
                  <a:gd name="connsiteY28" fmla="*/ 602275 h 1464648"/>
                  <a:gd name="connsiteX29" fmla="*/ 532102 w 930482"/>
                  <a:gd name="connsiteY29" fmla="*/ 589869 h 1464648"/>
                  <a:gd name="connsiteX30" fmla="*/ 626528 w 930482"/>
                  <a:gd name="connsiteY30" fmla="*/ 480279 h 1464648"/>
                  <a:gd name="connsiteX31" fmla="*/ 718888 w 930482"/>
                  <a:gd name="connsiteY31" fmla="*/ 415145 h 1464648"/>
                  <a:gd name="connsiteX32" fmla="*/ 778852 w 930482"/>
                  <a:gd name="connsiteY32" fmla="*/ 453398 h 1464648"/>
                  <a:gd name="connsiteX33" fmla="*/ 781954 w 930482"/>
                  <a:gd name="connsiteY33" fmla="*/ 508193 h 1464648"/>
                  <a:gd name="connsiteX34" fmla="*/ 761276 w 930482"/>
                  <a:gd name="connsiteY34" fmla="*/ 559887 h 1464648"/>
                  <a:gd name="connsiteX35" fmla="*/ 839850 w 930482"/>
                  <a:gd name="connsiteY35" fmla="*/ 538520 h 1464648"/>
                  <a:gd name="connsiteX36" fmla="*/ 887753 w 930482"/>
                  <a:gd name="connsiteY36" fmla="*/ 610202 h 1464648"/>
                  <a:gd name="connsiteX37" fmla="*/ 870866 w 930482"/>
                  <a:gd name="connsiteY37" fmla="*/ 697736 h 1464648"/>
                  <a:gd name="connsiteX38" fmla="*/ 931520 w 930482"/>
                  <a:gd name="connsiteY38" fmla="*/ 770451 h 1464648"/>
                  <a:gd name="connsiteX39" fmla="*/ 897402 w 930482"/>
                  <a:gd name="connsiteY39" fmla="*/ 873838 h 146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30482" h="1464648">
                    <a:moveTo>
                      <a:pt x="897402" y="873838"/>
                    </a:moveTo>
                    <a:cubicBezTo>
                      <a:pt x="862595" y="938283"/>
                      <a:pt x="832613" y="1006518"/>
                      <a:pt x="793671" y="1069240"/>
                    </a:cubicBezTo>
                    <a:cubicBezTo>
                      <a:pt x="736119" y="1162633"/>
                      <a:pt x="668572" y="1247065"/>
                      <a:pt x="603439" y="1334255"/>
                    </a:cubicBezTo>
                    <a:cubicBezTo>
                      <a:pt x="584140" y="1360102"/>
                      <a:pt x="595168" y="1453150"/>
                      <a:pt x="568632" y="1464867"/>
                    </a:cubicBezTo>
                    <a:cubicBezTo>
                      <a:pt x="560361" y="1468314"/>
                      <a:pt x="554502" y="1463833"/>
                      <a:pt x="547954" y="1460043"/>
                    </a:cubicBezTo>
                    <a:cubicBezTo>
                      <a:pt x="494538" y="1429716"/>
                      <a:pt x="442155" y="1398355"/>
                      <a:pt x="387015" y="1371130"/>
                    </a:cubicBezTo>
                    <a:cubicBezTo>
                      <a:pt x="339802" y="1347695"/>
                      <a:pt x="291210" y="1326329"/>
                      <a:pt x="238827" y="1317369"/>
                    </a:cubicBezTo>
                    <a:cubicBezTo>
                      <a:pt x="201608" y="1311165"/>
                      <a:pt x="164044" y="1304962"/>
                      <a:pt x="126136" y="1308753"/>
                    </a:cubicBezTo>
                    <a:cubicBezTo>
                      <a:pt x="92707" y="1312199"/>
                      <a:pt x="63759" y="1200197"/>
                      <a:pt x="54109" y="1173661"/>
                    </a:cubicBezTo>
                    <a:cubicBezTo>
                      <a:pt x="24472" y="1090262"/>
                      <a:pt x="-341" y="1003072"/>
                      <a:pt x="4" y="913815"/>
                    </a:cubicBezTo>
                    <a:cubicBezTo>
                      <a:pt x="4" y="869358"/>
                      <a:pt x="15167" y="827314"/>
                      <a:pt x="23438" y="783892"/>
                    </a:cubicBezTo>
                    <a:cubicBezTo>
                      <a:pt x="47217" y="659827"/>
                      <a:pt x="47561" y="532317"/>
                      <a:pt x="51697" y="406185"/>
                    </a:cubicBezTo>
                    <a:cubicBezTo>
                      <a:pt x="51697" y="402739"/>
                      <a:pt x="53076" y="399292"/>
                      <a:pt x="54454" y="396191"/>
                    </a:cubicBezTo>
                    <a:cubicBezTo>
                      <a:pt x="58934" y="386886"/>
                      <a:pt x="90295" y="389987"/>
                      <a:pt x="99255" y="389987"/>
                    </a:cubicBezTo>
                    <a:cubicBezTo>
                      <a:pt x="123723" y="390332"/>
                      <a:pt x="144401" y="395157"/>
                      <a:pt x="160943" y="415145"/>
                    </a:cubicBezTo>
                    <a:cubicBezTo>
                      <a:pt x="179208" y="436512"/>
                      <a:pt x="186100" y="465115"/>
                      <a:pt x="191269" y="492685"/>
                    </a:cubicBezTo>
                    <a:cubicBezTo>
                      <a:pt x="200574" y="541622"/>
                      <a:pt x="205744" y="591247"/>
                      <a:pt x="206433" y="640873"/>
                    </a:cubicBezTo>
                    <a:cubicBezTo>
                      <a:pt x="206777" y="664308"/>
                      <a:pt x="205744" y="687742"/>
                      <a:pt x="207122" y="710832"/>
                    </a:cubicBezTo>
                    <a:cubicBezTo>
                      <a:pt x="207811" y="729441"/>
                      <a:pt x="214015" y="756322"/>
                      <a:pt x="207811" y="774242"/>
                    </a:cubicBezTo>
                    <a:cubicBezTo>
                      <a:pt x="218495" y="744260"/>
                      <a:pt x="232280" y="708764"/>
                      <a:pt x="246065" y="673612"/>
                    </a:cubicBezTo>
                    <a:cubicBezTo>
                      <a:pt x="284662" y="574705"/>
                      <a:pt x="322915" y="475454"/>
                      <a:pt x="361513" y="376547"/>
                    </a:cubicBezTo>
                    <a:cubicBezTo>
                      <a:pt x="398388" y="282465"/>
                      <a:pt x="429404" y="184937"/>
                      <a:pt x="472482" y="93611"/>
                    </a:cubicBezTo>
                    <a:cubicBezTo>
                      <a:pt x="485233" y="66731"/>
                      <a:pt x="499707" y="40539"/>
                      <a:pt x="522452" y="20207"/>
                    </a:cubicBezTo>
                    <a:cubicBezTo>
                      <a:pt x="536237" y="7800"/>
                      <a:pt x="553813" y="-3917"/>
                      <a:pt x="573457" y="1252"/>
                    </a:cubicBezTo>
                    <a:cubicBezTo>
                      <a:pt x="620325" y="13659"/>
                      <a:pt x="611710" y="84307"/>
                      <a:pt x="606540" y="119458"/>
                    </a:cubicBezTo>
                    <a:cubicBezTo>
                      <a:pt x="600682" y="159434"/>
                      <a:pt x="591377" y="198722"/>
                      <a:pt x="578970" y="237319"/>
                    </a:cubicBezTo>
                    <a:cubicBezTo>
                      <a:pt x="560705" y="294182"/>
                      <a:pt x="543819" y="355525"/>
                      <a:pt x="528656" y="414800"/>
                    </a:cubicBezTo>
                    <a:cubicBezTo>
                      <a:pt x="516249" y="463048"/>
                      <a:pt x="484199" y="536797"/>
                      <a:pt x="506600" y="586423"/>
                    </a:cubicBezTo>
                    <a:cubicBezTo>
                      <a:pt x="509357" y="592626"/>
                      <a:pt x="511080" y="601241"/>
                      <a:pt x="518317" y="602275"/>
                    </a:cubicBezTo>
                    <a:cubicBezTo>
                      <a:pt x="524865" y="603309"/>
                      <a:pt x="527966" y="595038"/>
                      <a:pt x="532102" y="589869"/>
                    </a:cubicBezTo>
                    <a:cubicBezTo>
                      <a:pt x="561739" y="551960"/>
                      <a:pt x="592411" y="514741"/>
                      <a:pt x="626528" y="480279"/>
                    </a:cubicBezTo>
                    <a:cubicBezTo>
                      <a:pt x="650652" y="456155"/>
                      <a:pt x="682702" y="415834"/>
                      <a:pt x="718888" y="415145"/>
                    </a:cubicBezTo>
                    <a:cubicBezTo>
                      <a:pt x="744045" y="414800"/>
                      <a:pt x="768513" y="430308"/>
                      <a:pt x="778852" y="453398"/>
                    </a:cubicBezTo>
                    <a:cubicBezTo>
                      <a:pt x="786434" y="470285"/>
                      <a:pt x="786089" y="489928"/>
                      <a:pt x="781954" y="508193"/>
                    </a:cubicBezTo>
                    <a:cubicBezTo>
                      <a:pt x="777818" y="526114"/>
                      <a:pt x="769547" y="543000"/>
                      <a:pt x="761276" y="559887"/>
                    </a:cubicBezTo>
                    <a:cubicBezTo>
                      <a:pt x="774027" y="533351"/>
                      <a:pt x="816071" y="527492"/>
                      <a:pt x="839850" y="538520"/>
                    </a:cubicBezTo>
                    <a:cubicBezTo>
                      <a:pt x="867076" y="550927"/>
                      <a:pt x="884307" y="580219"/>
                      <a:pt x="887753" y="610202"/>
                    </a:cubicBezTo>
                    <a:cubicBezTo>
                      <a:pt x="891199" y="640184"/>
                      <a:pt x="882928" y="670166"/>
                      <a:pt x="870866" y="697736"/>
                    </a:cubicBezTo>
                    <a:cubicBezTo>
                      <a:pt x="915323" y="697391"/>
                      <a:pt x="927729" y="728407"/>
                      <a:pt x="931520" y="770451"/>
                    </a:cubicBezTo>
                    <a:cubicBezTo>
                      <a:pt x="934622" y="810428"/>
                      <a:pt x="915667" y="839721"/>
                      <a:pt x="897402" y="873838"/>
                    </a:cubicBezTo>
                    <a:close/>
                  </a:path>
                </a:pathLst>
              </a:custGeom>
              <a:solidFill>
                <a:srgbClr val="FDB98A"/>
              </a:solidFill>
              <a:ln w="3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중고딕" pitchFamily="18" charset="-127"/>
                  <a:ea typeface="HY중고딕" pitchFamily="18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A7E86E0-3340-4A47-8CC6-9A7F7A47EED3}"/>
              </a:ext>
            </a:extLst>
          </p:cNvPr>
          <p:cNvSpPr txBox="1"/>
          <p:nvPr/>
        </p:nvSpPr>
        <p:spPr>
          <a:xfrm>
            <a:off x="7121565" y="2797396"/>
            <a:ext cx="1840375" cy="448019"/>
          </a:xfrm>
          <a:prstGeom prst="rect">
            <a:avLst/>
          </a:prstGeom>
          <a:noFill/>
        </p:spPr>
        <p:txBody>
          <a:bodyPr wrap="square" lIns="77925" tIns="38963" rIns="77925" bIns="38963" rtlCol="0" anchor="ctr">
            <a:spAutoFit/>
          </a:bodyPr>
          <a:lstStyle/>
          <a:p>
            <a:r>
              <a:rPr lang="en-US" altLang="ko-KR" sz="1200" b="1" dirty="0">
                <a:latin typeface="HY중고딕" pitchFamily="18" charset="-127"/>
                <a:ea typeface="HY중고딕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b="1" dirty="0" smtClean="0">
                <a:latin typeface="HY중고딕" pitchFamily="18" charset="-127"/>
                <a:ea typeface="HY중고딕" pitchFamily="18" charset="-127"/>
                <a:cs typeface="KoPubWorld돋움체 Bold" panose="00000800000000000000" pitchFamily="2" charset="-127"/>
              </a:rPr>
              <a:t>사내 시스템을 통한 </a:t>
            </a:r>
            <a:r>
              <a:rPr lang="en-US" altLang="ko-KR" sz="1200" b="1" dirty="0" smtClean="0">
                <a:latin typeface="HY중고딕" pitchFamily="18" charset="-127"/>
                <a:ea typeface="HY중고딕" pitchFamily="18" charset="-127"/>
                <a:cs typeface="KoPubWorld돋움체 Bold" panose="00000800000000000000" pitchFamily="2" charset="-127"/>
              </a:rPr>
              <a:t/>
            </a:r>
            <a:br>
              <a:rPr lang="en-US" altLang="ko-KR" sz="1200" b="1" dirty="0" smtClean="0">
                <a:latin typeface="HY중고딕" pitchFamily="18" charset="-127"/>
                <a:ea typeface="HY중고딕" pitchFamily="18" charset="-127"/>
                <a:cs typeface="KoPubWorld돋움체 Bold" panose="00000800000000000000" pitchFamily="2" charset="-127"/>
              </a:rPr>
            </a:br>
            <a:r>
              <a:rPr lang="en-US" altLang="ko-KR" sz="1200" b="1" dirty="0" smtClean="0">
                <a:latin typeface="HY중고딕" pitchFamily="18" charset="-127"/>
                <a:ea typeface="HY중고딕" pitchFamily="18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1200" b="1" dirty="0" smtClean="0">
                <a:latin typeface="HY중고딕" pitchFamily="18" charset="-127"/>
                <a:ea typeface="HY중고딕" pitchFamily="18" charset="-127"/>
                <a:cs typeface="KoPubWorld돋움체 Bold" panose="00000800000000000000" pitchFamily="2" charset="-127"/>
              </a:rPr>
              <a:t>업무 효율성 증대 </a:t>
            </a:r>
            <a:endParaRPr lang="ko-KR" altLang="en-US" sz="1200" b="1" dirty="0">
              <a:latin typeface="HY중고딕" pitchFamily="18" charset="-127"/>
              <a:ea typeface="HY중고딕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638D32D-239F-4D46-9893-C39C061A4D4A}"/>
              </a:ext>
            </a:extLst>
          </p:cNvPr>
          <p:cNvSpPr txBox="1"/>
          <p:nvPr/>
        </p:nvSpPr>
        <p:spPr>
          <a:xfrm>
            <a:off x="631227" y="1110857"/>
            <a:ext cx="3873238" cy="1371349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just"/>
            <a:r>
              <a:rPr lang="en-US" altLang="ko-KR" sz="1200" b="1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MYSQL </a:t>
            </a:r>
            <a:r>
              <a:rPr lang="ko-KR" altLang="en-US" sz="1200" b="1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과 </a:t>
            </a:r>
            <a:r>
              <a:rPr lang="en-US" altLang="ko-KR" sz="1200" b="1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JDBC</a:t>
            </a:r>
            <a:r>
              <a:rPr lang="ko-KR" altLang="en-US" sz="1200" b="1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를 활용한</a:t>
            </a:r>
            <a:endParaRPr lang="en-US" altLang="ko-KR" sz="1200" b="1" dirty="0">
              <a:latin typeface="Noto Sans CJK KR Medium" pitchFamily="34" charset="-127"/>
              <a:ea typeface="Noto Sans CJK KR Medium" pitchFamily="34" charset="-127"/>
              <a:cs typeface="KoPubWorld돋움체 Medium" panose="00000600000000000000" pitchFamily="2" charset="-127"/>
            </a:endParaRPr>
          </a:p>
          <a:p>
            <a:pPr algn="just"/>
            <a:r>
              <a:rPr lang="ko-KR" altLang="en-US" sz="1200" b="1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엔터테인먼트 회사 사내관리 시스템</a:t>
            </a:r>
            <a:endParaRPr lang="en-US" altLang="ko-KR" sz="1200" b="1" dirty="0">
              <a:latin typeface="Noto Sans CJK KR Medium" pitchFamily="34" charset="-127"/>
              <a:ea typeface="Noto Sans CJK KR Medium" pitchFamily="34" charset="-127"/>
              <a:cs typeface="KoPubWorld돋움체 Medium" panose="00000600000000000000" pitchFamily="2" charset="-127"/>
            </a:endParaRPr>
          </a:p>
          <a:p>
            <a:pPr algn="just"/>
            <a:endParaRPr lang="en-US" altLang="ko-KR" sz="1200" dirty="0">
              <a:latin typeface="Noto Sans CJK KR Medium" pitchFamily="34" charset="-127"/>
              <a:ea typeface="Noto Sans CJK KR Medium" pitchFamily="34" charset="-127"/>
              <a:cs typeface="KoPubWorld돋움체 Medium" panose="00000600000000000000" pitchFamily="2" charset="-127"/>
            </a:endParaRPr>
          </a:p>
          <a:p>
            <a:pPr algn="just"/>
            <a:endParaRPr lang="en-US" altLang="ko-KR" sz="1200" dirty="0">
              <a:latin typeface="Noto Sans CJK KR Medium" pitchFamily="34" charset="-127"/>
              <a:ea typeface="Noto Sans CJK KR Medium" pitchFamily="34" charset="-127"/>
              <a:cs typeface="KoPubWorld돋움체 Medium" panose="00000600000000000000" pitchFamily="2" charset="-127"/>
            </a:endParaRPr>
          </a:p>
          <a:p>
            <a:pPr marL="146110" indent="-146110" algn="just">
              <a:buFontTx/>
              <a:buChar char="-"/>
            </a:pPr>
            <a:r>
              <a:rPr lang="ko-KR" altLang="en-US" sz="1200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아티스트 별 진행 프로젝트 확인 가능</a:t>
            </a:r>
            <a:endParaRPr lang="en-US" altLang="ko-KR" sz="1200" dirty="0">
              <a:latin typeface="Noto Sans CJK KR Medium" pitchFamily="34" charset="-127"/>
              <a:ea typeface="Noto Sans CJK KR Medium" pitchFamily="34" charset="-127"/>
              <a:cs typeface="KoPubWorld돋움체 Medium" panose="00000600000000000000" pitchFamily="2" charset="-127"/>
            </a:endParaRPr>
          </a:p>
          <a:p>
            <a:pPr marL="146110" indent="-146110" algn="just">
              <a:buFontTx/>
              <a:buChar char="-"/>
            </a:pPr>
            <a:r>
              <a:rPr lang="ko-KR" altLang="en-US" sz="1200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프로젝트</a:t>
            </a:r>
            <a:r>
              <a:rPr lang="en-US" altLang="ko-KR" sz="1200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앨범의 </a:t>
            </a:r>
            <a:r>
              <a:rPr lang="ko-KR" altLang="en-US" sz="1200" dirty="0" err="1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총수익과</a:t>
            </a:r>
            <a:r>
              <a:rPr lang="ko-KR" altLang="en-US" sz="1200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 손익계산 가능</a:t>
            </a:r>
            <a:endParaRPr lang="en-US" altLang="ko-KR" sz="1200" dirty="0">
              <a:latin typeface="Noto Sans CJK KR Medium" pitchFamily="34" charset="-127"/>
              <a:ea typeface="Noto Sans CJK KR Medium" pitchFamily="34" charset="-127"/>
              <a:cs typeface="KoPubWorld돋움체 Medium" panose="00000600000000000000" pitchFamily="2" charset="-127"/>
            </a:endParaRPr>
          </a:p>
          <a:p>
            <a:pPr marL="146110" indent="-146110" algn="just">
              <a:buFontTx/>
              <a:buChar char="-"/>
            </a:pPr>
            <a:r>
              <a:rPr lang="ko-KR" altLang="en-US" sz="1200" dirty="0" err="1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대나무숲</a:t>
            </a:r>
            <a:r>
              <a:rPr lang="ko-KR" altLang="en-US" sz="1200" dirty="0">
                <a:latin typeface="Noto Sans CJK KR Medium" pitchFamily="34" charset="-127"/>
                <a:ea typeface="Noto Sans CJK KR Medium" pitchFamily="34" charset="-127"/>
                <a:cs typeface="KoPubWorld돋움체 Medium" panose="00000600000000000000" pitchFamily="2" charset="-127"/>
              </a:rPr>
              <a:t> 등 게시판을 통한 커뮤니케이션 시스템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CC7AA-EA52-43DC-9435-0A9CF13337B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0676" y="3939902"/>
            <a:ext cx="124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Noto Sans CJK KR Bold" pitchFamily="34" charset="-127"/>
                <a:ea typeface="Noto Sans CJK KR Bold" pitchFamily="34" charset="-127"/>
              </a:rPr>
              <a:t>감사합니다</a:t>
            </a:r>
            <a:endParaRPr lang="en-US" altLang="ko-KR" dirty="0" smtClean="0"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4" name="Picture 2" descr="data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0" b="10082"/>
          <a:stretch/>
        </p:blipFill>
        <p:spPr bwMode="auto">
          <a:xfrm>
            <a:off x="-8314" y="0"/>
            <a:ext cx="9180000" cy="35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4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630779" y="2490358"/>
            <a:ext cx="1492674" cy="863517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en-US" altLang="ko-KR" sz="5100" b="1" dirty="0">
                <a:solidFill>
                  <a:schemeClr val="bg1"/>
                </a:solidFill>
                <a:latin typeface="HY중고딕" pitchFamily="18" charset="-127"/>
                <a:ea typeface="HY중고딕" pitchFamily="18" charset="-127"/>
              </a:rPr>
              <a:t>83%</a:t>
            </a:r>
            <a:endParaRPr lang="ko-KR" altLang="en-US" sz="5100" b="1" dirty="0">
              <a:solidFill>
                <a:schemeClr val="bg1"/>
              </a:solidFill>
              <a:latin typeface="HY중고딕" pitchFamily="18" charset="-127"/>
              <a:ea typeface="HY중고딕" pitchFamily="18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405062"/>
              </p:ext>
            </p:extLst>
          </p:nvPr>
        </p:nvGraphicFramePr>
        <p:xfrm>
          <a:off x="558356" y="1914426"/>
          <a:ext cx="4184088" cy="2611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6022"/>
                <a:gridCol w="1193850"/>
                <a:gridCol w="898194"/>
                <a:gridCol w="1046022"/>
              </a:tblGrid>
              <a:tr h="319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속성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속성타입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제약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내용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Varchar(100)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Not null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Pw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PW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Name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이름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Phone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핸드폰번호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Part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부서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Job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업무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Date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입사일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69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number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사원번호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1" name="직사각형 40"/>
          <p:cNvSpPr/>
          <p:nvPr/>
        </p:nvSpPr>
        <p:spPr>
          <a:xfrm>
            <a:off x="558356" y="149419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&lt;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로그인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909738" y="1494190"/>
            <a:ext cx="118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&lt;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게시판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602956"/>
              </p:ext>
            </p:extLst>
          </p:nvPr>
        </p:nvGraphicFramePr>
        <p:xfrm>
          <a:off x="4859857" y="1914426"/>
          <a:ext cx="4184088" cy="1184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6022"/>
                <a:gridCol w="1193850"/>
                <a:gridCol w="898194"/>
                <a:gridCol w="1046022"/>
              </a:tblGrid>
              <a:tr h="319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속성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속성타입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제약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내용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Title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Varchar(100)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Not null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한줄의견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Name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닉네임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Date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게시일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857593" y="434848"/>
            <a:ext cx="40521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Noto Sans CJK KR Bold" pitchFamily="34" charset="-127"/>
                <a:ea typeface="Noto Sans CJK KR Bold" pitchFamily="34" charset="-127"/>
              </a:rPr>
              <a:t>3) DB</a:t>
            </a:r>
            <a:r>
              <a:rPr lang="ko-KR" altLang="en-US" sz="1600" b="1" dirty="0">
                <a:latin typeface="Noto Sans CJK KR Bold" pitchFamily="34" charset="-127"/>
                <a:ea typeface="Noto Sans CJK KR Bold" pitchFamily="34" charset="-127"/>
              </a:rPr>
              <a:t>테이블 </a:t>
            </a:r>
            <a:r>
              <a:rPr lang="en-US" altLang="ko-KR" sz="1600" b="1" dirty="0">
                <a:latin typeface="Noto Sans CJK KR Bold" pitchFamily="34" charset="-127"/>
                <a:ea typeface="Noto Sans CJK KR Bold" pitchFamily="34" charset="-127"/>
              </a:rPr>
              <a:t>– </a:t>
            </a:r>
            <a:r>
              <a:rPr lang="ko-KR" altLang="en-US" sz="1600" b="1" dirty="0">
                <a:latin typeface="Noto Sans CJK KR Bold" pitchFamily="34" charset="-127"/>
                <a:ea typeface="Noto Sans CJK KR Bold" pitchFamily="34" charset="-127"/>
              </a:rPr>
              <a:t>박영혜 </a:t>
            </a:r>
            <a:r>
              <a:rPr lang="en-US" altLang="ko-KR" sz="1600" b="1" dirty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b="1" dirty="0">
                <a:latin typeface="Noto Sans CJK KR Bold" pitchFamily="34" charset="-127"/>
                <a:ea typeface="Noto Sans CJK KR Bold" pitchFamily="34" charset="-127"/>
              </a:rPr>
              <a:t>로그인 </a:t>
            </a:r>
            <a:r>
              <a:rPr lang="en-US" altLang="ko-KR" sz="1600" b="1" dirty="0">
                <a:latin typeface="Noto Sans CJK KR Bold" pitchFamily="34" charset="-127"/>
                <a:ea typeface="Noto Sans CJK KR Bold" pitchFamily="34" charset="-127"/>
              </a:rPr>
              <a:t>/ </a:t>
            </a:r>
            <a:r>
              <a:rPr lang="ko-KR" altLang="en-US" sz="1600" b="1" dirty="0">
                <a:latin typeface="Noto Sans CJK KR Bold" pitchFamily="34" charset="-127"/>
                <a:ea typeface="Noto Sans CJK KR Bold" pitchFamily="34" charset="-127"/>
              </a:rPr>
              <a:t>게시판</a:t>
            </a:r>
            <a:r>
              <a:rPr lang="en-US" altLang="ko-KR" sz="1600" b="1" dirty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4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4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7069" y="434848"/>
            <a:ext cx="40521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Noto Sans CJK KR Bold" pitchFamily="34" charset="-127"/>
                <a:ea typeface="Noto Sans CJK KR Bold" pitchFamily="34" charset="-127"/>
              </a:rPr>
              <a:t>3) DB</a:t>
            </a:r>
            <a:r>
              <a:rPr lang="ko-KR" altLang="en-US" sz="1600" b="1" dirty="0">
                <a:latin typeface="Noto Sans CJK KR Bold" pitchFamily="34" charset="-127"/>
                <a:ea typeface="Noto Sans CJK KR Bold" pitchFamily="34" charset="-127"/>
              </a:rPr>
              <a:t>테이블 </a:t>
            </a:r>
            <a:r>
              <a:rPr lang="en-US" altLang="ko-KR" sz="1600" b="1" dirty="0">
                <a:latin typeface="Noto Sans CJK KR Bold" pitchFamily="34" charset="-127"/>
                <a:ea typeface="Noto Sans CJK KR Bold" pitchFamily="34" charset="-127"/>
              </a:rPr>
              <a:t>– </a:t>
            </a:r>
            <a:r>
              <a:rPr lang="ko-KR" altLang="en-US" sz="1600" b="1" dirty="0" smtClean="0">
                <a:latin typeface="Noto Sans CJK KR Bold" pitchFamily="34" charset="-127"/>
                <a:ea typeface="Noto Sans CJK KR Bold" pitchFamily="34" charset="-127"/>
              </a:rPr>
              <a:t>조지</a:t>
            </a:r>
            <a:r>
              <a:rPr lang="ko-KR" altLang="en-US" sz="1600" b="1" dirty="0">
                <a:latin typeface="Noto Sans CJK KR Bold" pitchFamily="34" charset="-127"/>
                <a:ea typeface="Noto Sans CJK KR Bold" pitchFamily="34" charset="-127"/>
              </a:rPr>
              <a:t>헌</a:t>
            </a:r>
            <a:r>
              <a:rPr lang="en-US" altLang="ko-KR" sz="1600" b="1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b="1" dirty="0" smtClean="0">
                <a:latin typeface="Noto Sans CJK KR Bold" pitchFamily="34" charset="-127"/>
                <a:ea typeface="Noto Sans CJK KR Bold" pitchFamily="34" charset="-127"/>
              </a:rPr>
              <a:t>아티스트</a:t>
            </a:r>
            <a:r>
              <a:rPr lang="en-US" altLang="ko-KR" sz="1600" b="1" dirty="0" smtClean="0">
                <a:latin typeface="Noto Sans CJK KR Bold" pitchFamily="34" charset="-127"/>
                <a:ea typeface="Noto Sans CJK KR Bold" pitchFamily="34" charset="-127"/>
              </a:rPr>
              <a:t>/</a:t>
            </a:r>
            <a:r>
              <a:rPr lang="ko-KR" altLang="en-US" sz="1600" b="1" dirty="0" smtClean="0">
                <a:latin typeface="Noto Sans CJK KR Bold" pitchFamily="34" charset="-127"/>
                <a:ea typeface="Noto Sans CJK KR Bold" pitchFamily="34" charset="-127"/>
              </a:rPr>
              <a:t>앨범 정보</a:t>
            </a:r>
            <a:r>
              <a:rPr lang="en-US" altLang="ko-KR" sz="1600" b="1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en-US" altLang="ko-KR" sz="1600" b="1" dirty="0">
              <a:latin typeface="Noto Sans CJK KR Bold" pitchFamily="34" charset="-127"/>
              <a:ea typeface="Noto Sans CJK KR Bold" pitchFamily="34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01394"/>
              </p:ext>
            </p:extLst>
          </p:nvPr>
        </p:nvGraphicFramePr>
        <p:xfrm>
          <a:off x="728135" y="2233577"/>
          <a:ext cx="5560045" cy="2003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6022"/>
                <a:gridCol w="1193850"/>
                <a:gridCol w="898194"/>
                <a:gridCol w="2421979"/>
              </a:tblGrid>
              <a:tr h="229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속성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속성타입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제약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내용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Varchar(100)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Not null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가수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(=Artist) </a:t>
                      </a:r>
                      <a:r>
                        <a:rPr lang="ko-KR" altLang="en-US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별 프로젝트 </a:t>
                      </a:r>
                      <a:r>
                        <a:rPr lang="en-US" altLang="ko-KR" sz="1200" baseline="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Name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가수명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genre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장르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Emp_no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사원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Album_title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앨범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(=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프로젝트</a:t>
                      </a:r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)</a:t>
                      </a:r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명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  <a:tr h="28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description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Noto Sans CJK KR Medium" pitchFamily="34" charset="-127"/>
                          <a:ea typeface="Noto Sans CJK KR Medium" pitchFamily="34" charset="-127"/>
                        </a:rPr>
                        <a:t>가수 정보</a:t>
                      </a:r>
                      <a:endParaRPr lang="ko-KR" altLang="en-US" sz="1200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57069" y="1580768"/>
            <a:ext cx="114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&lt; Artist &gt;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17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7069" y="404050"/>
            <a:ext cx="40521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Noto Sans CJK KR Bold" pitchFamily="34" charset="-127"/>
                <a:ea typeface="Noto Sans CJK KR Bold" pitchFamily="34" charset="-127"/>
              </a:rPr>
              <a:t>3) DB</a:t>
            </a:r>
            <a:r>
              <a:rPr lang="ko-KR" altLang="en-US" sz="1600" b="1" dirty="0">
                <a:latin typeface="Noto Sans CJK KR Bold" pitchFamily="34" charset="-127"/>
                <a:ea typeface="Noto Sans CJK KR Bold" pitchFamily="34" charset="-127"/>
              </a:rPr>
              <a:t>테이블 </a:t>
            </a:r>
            <a:r>
              <a:rPr lang="en-US" altLang="ko-KR" sz="1600" b="1" dirty="0">
                <a:latin typeface="Noto Sans CJK KR Bold" pitchFamily="34" charset="-127"/>
                <a:ea typeface="Noto Sans CJK KR Bold" pitchFamily="34" charset="-127"/>
              </a:rPr>
              <a:t>– </a:t>
            </a:r>
            <a:r>
              <a:rPr lang="ko-KR" altLang="en-US" sz="1600" b="1" dirty="0" smtClean="0">
                <a:latin typeface="Noto Sans CJK KR Bold" pitchFamily="34" charset="-127"/>
                <a:ea typeface="Noto Sans CJK KR Bold" pitchFamily="34" charset="-127"/>
              </a:rPr>
              <a:t>장호재</a:t>
            </a:r>
            <a:r>
              <a:rPr lang="en-US" altLang="ko-KR" sz="1600" b="1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b="1" dirty="0" smtClean="0">
                <a:latin typeface="Noto Sans CJK KR Bold" pitchFamily="34" charset="-127"/>
                <a:ea typeface="Noto Sans CJK KR Bold" pitchFamily="34" charset="-127"/>
              </a:rPr>
              <a:t>아티스트</a:t>
            </a:r>
            <a:r>
              <a:rPr lang="en-US" altLang="ko-KR" sz="1600" b="1" dirty="0" smtClean="0">
                <a:latin typeface="Noto Sans CJK KR Bold" pitchFamily="34" charset="-127"/>
                <a:ea typeface="Noto Sans CJK KR Bold" pitchFamily="34" charset="-127"/>
              </a:rPr>
              <a:t>/</a:t>
            </a:r>
            <a:r>
              <a:rPr lang="ko-KR" altLang="en-US" sz="1600" b="1" dirty="0" smtClean="0">
                <a:latin typeface="Noto Sans CJK KR Bold" pitchFamily="34" charset="-127"/>
                <a:ea typeface="Noto Sans CJK KR Bold" pitchFamily="34" charset="-127"/>
              </a:rPr>
              <a:t>앨범 정보</a:t>
            </a:r>
            <a:r>
              <a:rPr lang="en-US" altLang="ko-KR" sz="1600" b="1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en-US" altLang="ko-KR" sz="1600" b="1" dirty="0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defPPr>
              <a:defRPr lang="ko-KR"/>
            </a:defPPr>
            <a:lvl1pPr marL="0" algn="r" defTabSz="779252" rtl="0" eaLnBrk="1" latinLnBrk="1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9626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algn="l" defTabSz="779252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6CC7AA-EA52-43DC-9435-0A9CF13337B6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118806"/>
            <a:ext cx="164782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65" y="1171724"/>
            <a:ext cx="46196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27" y="1986641"/>
            <a:ext cx="46101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65" y="2856673"/>
            <a:ext cx="28003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64" y="3894410"/>
            <a:ext cx="28098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878527" y="743124"/>
            <a:ext cx="18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수익 </a:t>
            </a:r>
            <a:r>
              <a:rPr lang="en-US" altLang="ko-KR" dirty="0" smtClean="0"/>
              <a:t>DB TABLE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18752" y="1600349"/>
            <a:ext cx="18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용</a:t>
            </a:r>
            <a:r>
              <a:rPr lang="ko-KR" altLang="en-US" dirty="0" smtClean="0"/>
              <a:t> </a:t>
            </a:r>
            <a:r>
              <a:rPr lang="en-US" altLang="ko-KR" dirty="0" smtClean="0"/>
              <a:t>DB TABLE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91765" y="2463727"/>
            <a:ext cx="252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앨범제</a:t>
            </a:r>
            <a:r>
              <a:rPr lang="ko-KR" altLang="en-US"/>
              <a:t>작</a:t>
            </a:r>
            <a:r>
              <a:rPr lang="ko-KR" altLang="en-US" smtClean="0"/>
              <a:t> </a:t>
            </a:r>
            <a:r>
              <a:rPr lang="en-US" altLang="ko-KR" dirty="0" smtClean="0"/>
              <a:t>DB TABLE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18752" y="3390073"/>
            <a:ext cx="252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앨범판매 </a:t>
            </a:r>
            <a:r>
              <a:rPr lang="en-US" altLang="ko-KR" dirty="0" smtClean="0"/>
              <a:t>DB TABLE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3728" y="1057185"/>
            <a:ext cx="14953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아티스트 별로 각각 테이블 </a:t>
            </a:r>
            <a:endParaRPr lang="en-US" altLang="ko-KR" b="1" dirty="0" smtClean="0"/>
          </a:p>
          <a:p>
            <a:r>
              <a:rPr lang="ko-KR" altLang="en-US" b="1" dirty="0" smtClean="0"/>
              <a:t>생성</a:t>
            </a:r>
            <a:endParaRPr lang="ko-KR" altLang="en-US" b="1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691680" y="1428750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7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594" y="528004"/>
            <a:ext cx="109266" cy="94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240" y="437830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Bold" pitchFamily="34" charset="-127"/>
                <a:ea typeface="Noto Sans CJK KR Bold" pitchFamily="34" charset="-127"/>
              </a:rPr>
              <a:t>4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순서도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– 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박영혜 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1600" dirty="0" smtClean="0">
                <a:latin typeface="Noto Sans CJK KR Bold" pitchFamily="34" charset="-127"/>
                <a:ea typeface="Noto Sans CJK KR Bold" pitchFamily="34" charset="-127"/>
              </a:rPr>
              <a:t>로그인</a:t>
            </a:r>
            <a:r>
              <a:rPr lang="en-US" altLang="ko-KR" sz="1600" dirty="0" smtClean="0"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4" y="1525863"/>
            <a:ext cx="3914576" cy="3138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6563"/>
          <a:stretch/>
        </p:blipFill>
        <p:spPr bwMode="auto">
          <a:xfrm>
            <a:off x="4760186" y="1525863"/>
            <a:ext cx="4114307" cy="15691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79356" y="116582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&lt;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로그인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86722" y="1165823"/>
            <a:ext cx="118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&lt; </a:t>
            </a:r>
            <a:r>
              <a:rPr lang="ko-KR" altLang="en-US" dirty="0" smtClean="0">
                <a:latin typeface="Noto Sans CJK KR Medium" pitchFamily="34" charset="-127"/>
                <a:ea typeface="Noto Sans CJK KR Medium" pitchFamily="34" charset="-127"/>
              </a:rPr>
              <a:t>게시판 </a:t>
            </a:r>
            <a:r>
              <a:rPr lang="en-US" altLang="ko-KR" dirty="0" smtClean="0">
                <a:latin typeface="Noto Sans CJK KR Medium" pitchFamily="34" charset="-127"/>
                <a:ea typeface="Noto Sans CJK KR Medium" pitchFamily="34" charset="-127"/>
              </a:rPr>
              <a:t>&gt;</a:t>
            </a:r>
            <a:endParaRPr lang="ko-KR" altLang="en-US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F66CC7AA-EA52-43DC-9435-0A9CF13337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2088</Words>
  <Application>Microsoft Office PowerPoint</Application>
  <PresentationFormat>화면 슬라이드 쇼(16:9)</PresentationFormat>
  <Paragraphs>435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6" baseType="lpstr">
      <vt:lpstr>굴림</vt:lpstr>
      <vt:lpstr>Arial</vt:lpstr>
      <vt:lpstr>한컴산뜻돋움</vt:lpstr>
      <vt:lpstr>KoPubWorld돋움체 Medium</vt:lpstr>
      <vt:lpstr>Wingdings</vt:lpstr>
      <vt:lpstr>Calibri</vt:lpstr>
      <vt:lpstr>Noto Sans CJK KR Bold</vt:lpstr>
      <vt:lpstr>KoPubWorld돋움체 Light</vt:lpstr>
      <vt:lpstr>KoPubWorld돋움체 Bold</vt:lpstr>
      <vt:lpstr>HY중고딕</vt:lpstr>
      <vt:lpstr>Noto Sans CJK KR Black</vt:lpstr>
      <vt:lpstr>맑은 고딕</vt:lpstr>
      <vt:lpstr>Noto Sans</vt:lpstr>
      <vt:lpstr>Calibri Light</vt:lpstr>
      <vt:lpstr>Noto Sans CJK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ppttemplate006by_sober_555</dc:title>
  <dc:creator>sober_555</dc:creator>
  <cp:lastModifiedBy>조은이</cp:lastModifiedBy>
  <cp:revision>100</cp:revision>
  <dcterms:created xsi:type="dcterms:W3CDTF">2020-01-20T05:34:49Z</dcterms:created>
  <dcterms:modified xsi:type="dcterms:W3CDTF">2020-03-19T11:24:52Z</dcterms:modified>
</cp:coreProperties>
</file>